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4" r:id="rId3"/>
    <p:sldId id="329" r:id="rId4"/>
    <p:sldId id="328" r:id="rId5"/>
    <p:sldId id="306" r:id="rId6"/>
    <p:sldId id="330" r:id="rId7"/>
    <p:sldId id="327" r:id="rId8"/>
    <p:sldId id="331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fonso Alfonsi" initials="AA" lastIdx="2" clrIdx="0"/>
  <p:cmAuthor id="2" name="Luciano d'Andrea" initials="Ld" lastIdx="24" clrIdx="1"/>
  <p:cmAuthor id="3" name="Alfonsi Alfonso" initials="A" lastIdx="2" clrIdx="2"/>
  <p:cmAuthor id="4" name="fed" initials="f" lastIdx="3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DC9B"/>
    <a:srgbClr val="F26648"/>
    <a:srgbClr val="F6977A"/>
    <a:srgbClr val="FFF101"/>
    <a:srgbClr val="F2F2F2"/>
    <a:srgbClr val="97CCEE"/>
    <a:srgbClr val="53B0E3"/>
    <a:srgbClr val="FFE292"/>
    <a:srgbClr val="FECF5A"/>
    <a:srgbClr val="8AC9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1602" autoAdjust="0"/>
  </p:normalViewPr>
  <p:slideViewPr>
    <p:cSldViewPr snapToGrid="0">
      <p:cViewPr varScale="1">
        <p:scale>
          <a:sx n="110" d="100"/>
          <a:sy n="110" d="100"/>
        </p:scale>
        <p:origin x="26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67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19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F1A8-42BC-404C-9E2A-A7A01EE98B60}" type="datetimeFigureOut">
              <a:rPr lang="hu-HU" smtClean="0"/>
              <a:pPr/>
              <a:t>2021. 08. 02.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AF2CD6-103B-43F6-9222-97BCB001191F}" type="slidenum">
              <a:rPr lang="hu-HU" smtClean="0"/>
              <a:pPr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CD5C2-9AB7-4DC1-84B9-6DAB4BCC4841}" type="datetimeFigureOut">
              <a:rPr lang="de-AT" smtClean="0"/>
              <a:pPr/>
              <a:t>02.08.2021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0F411-86BD-4439-A386-A7FB69AE3DFB}" type="slidenum">
              <a:rPr lang="de-AT" smtClean="0"/>
              <a:pPr/>
              <a:t>‹nr.›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944534" y="5157789"/>
            <a:ext cx="6913033" cy="960437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2200"/>
            </a:lvl1pPr>
          </a:lstStyle>
          <a:p>
            <a:pPr lvl="0"/>
            <a:r>
              <a:rPr lang="hu-HU" altLang="hu-HU" noProof="0"/>
              <a:t>Alcím mintájának szerkesztése</a:t>
            </a:r>
          </a:p>
        </p:txBody>
      </p:sp>
      <p:pic>
        <p:nvPicPr>
          <p:cNvPr id="5" name="Kép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3706941"/>
          </a:xfrm>
          <a:prstGeom prst="rect">
            <a:avLst/>
          </a:prstGeom>
        </p:spPr>
      </p:pic>
      <p:sp>
        <p:nvSpPr>
          <p:cNvPr id="798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446867" y="3375660"/>
            <a:ext cx="9410700" cy="1295400"/>
          </a:xfrm>
        </p:spPr>
        <p:txBody>
          <a:bodyPr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altLang="hu-HU" noProof="0" dirty="0"/>
              <a:t>Mintacím szerkesztése</a:t>
            </a:r>
          </a:p>
        </p:txBody>
      </p:sp>
      <p:pic>
        <p:nvPicPr>
          <p:cNvPr id="7" name="Kép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613" y="5053044"/>
            <a:ext cx="3038057" cy="1169926"/>
          </a:xfrm>
          <a:prstGeom prst="rect">
            <a:avLst/>
          </a:prstGeom>
        </p:spPr>
      </p:pic>
      <p:pic>
        <p:nvPicPr>
          <p:cNvPr id="13" name="Picture 4" descr="http://t3.gstatic.com/images?q=tbn:ANd9GcRwm2k0wH4GiElhcuJG9AxaQp9-OovKOh3UHP6Q05WYshxJhtO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670" y="5328583"/>
            <a:ext cx="928272" cy="61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Kép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138" y="5328231"/>
            <a:ext cx="619200" cy="619200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22644"/>
            <a:ext cx="12192000" cy="536075"/>
          </a:xfrm>
          <a:prstGeom prst="rect">
            <a:avLst/>
          </a:prstGeom>
        </p:spPr>
      </p:pic>
      <p:sp>
        <p:nvSpPr>
          <p:cNvPr id="17" name="Téglalap 16"/>
          <p:cNvSpPr/>
          <p:nvPr userDrawn="1"/>
        </p:nvSpPr>
        <p:spPr bwMode="auto">
          <a:xfrm>
            <a:off x="0" y="6322644"/>
            <a:ext cx="12192000" cy="53535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 dirty="0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70AD9-CE74-4DC9-BC90-151A28913D44}" type="slidenum">
              <a:rPr lang="hu-HU" altLang="hu-HU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 hasCustomPrompt="1"/>
          </p:nvPr>
        </p:nvSpPr>
        <p:spPr>
          <a:xfrm>
            <a:off x="609600" y="1125538"/>
            <a:ext cx="5384800" cy="50006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 hasCustomPrompt="1"/>
          </p:nvPr>
        </p:nvSpPr>
        <p:spPr>
          <a:xfrm>
            <a:off x="6197600" y="1125538"/>
            <a:ext cx="5384800" cy="50006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16EEF-D5FB-46FB-87B2-7222E3192159}" type="slidenum">
              <a:rPr lang="hu-HU" altLang="hu-HU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szöveg a tartalom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sz="half" idx="1" hasCustomPrompt="1"/>
          </p:nvPr>
        </p:nvSpPr>
        <p:spPr>
          <a:xfrm>
            <a:off x="609600" y="1125538"/>
            <a:ext cx="10972800" cy="242411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 hasCustomPrompt="1"/>
          </p:nvPr>
        </p:nvSpPr>
        <p:spPr>
          <a:xfrm>
            <a:off x="609600" y="3702051"/>
            <a:ext cx="10972800" cy="242411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FEDE3-1490-4DB0-9BD7-EF7244E04B06}" type="slidenum">
              <a:rPr lang="hu-HU" altLang="hu-HU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Cím 1"/>
          <p:cNvSpPr>
            <a:spLocks noGrp="1"/>
          </p:cNvSpPr>
          <p:nvPr>
            <p:ph type="title" hasCustomPrompt="1"/>
          </p:nvPr>
        </p:nvSpPr>
        <p:spPr>
          <a:xfrm>
            <a:off x="609600" y="476250"/>
            <a:ext cx="11582400" cy="4318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7" y="1125539"/>
            <a:ext cx="6399211" cy="5000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82016-E226-447F-9B31-28564C8D572B}" type="slidenum">
              <a:rPr lang="hu-HU" smtClean="0"/>
              <a:pPr/>
              <a:t>‹nr.›</a:t>
            </a:fld>
            <a:endParaRPr lang="hu-HU"/>
          </a:p>
        </p:txBody>
      </p:sp>
      <p:sp>
        <p:nvSpPr>
          <p:cNvPr id="9" name="Tartalom helye 2"/>
          <p:cNvSpPr>
            <a:spLocks noGrp="1"/>
          </p:cNvSpPr>
          <p:nvPr>
            <p:ph idx="13" hasCustomPrompt="1"/>
          </p:nvPr>
        </p:nvSpPr>
        <p:spPr>
          <a:xfrm>
            <a:off x="609600" y="1125538"/>
            <a:ext cx="4162425" cy="5000625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</a:p>
        </p:txBody>
      </p:sp>
      <p:sp>
        <p:nvSpPr>
          <p:cNvPr id="10" name="Cím 1"/>
          <p:cNvSpPr>
            <a:spLocks noGrp="1"/>
          </p:cNvSpPr>
          <p:nvPr>
            <p:ph type="title" hasCustomPrompt="1"/>
          </p:nvPr>
        </p:nvSpPr>
        <p:spPr>
          <a:xfrm>
            <a:off x="609600" y="476250"/>
            <a:ext cx="11582400" cy="4318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8AC96E"/>
              </a:gs>
              <a:gs pos="100000">
                <a:srgbClr val="BBDC9B"/>
              </a:gs>
            </a:gsLst>
            <a:lin ang="162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4581A-51B0-4599-B876-73C48FE329A6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hu-HU" altLang="hu-HU" dirty="0">
              <a:solidFill>
                <a:srgbClr val="00000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446867" y="3375660"/>
            <a:ext cx="9410700" cy="1295400"/>
          </a:xfrm>
          <a:noFill/>
        </p:spPr>
        <p:txBody>
          <a:bodyPr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altLang="hu-HU" noProof="0" dirty="0"/>
              <a:t>Mintacím szerkesztése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944534" y="5157789"/>
            <a:ext cx="6913033" cy="960437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2200"/>
            </a:lvl1pPr>
          </a:lstStyle>
          <a:p>
            <a:pPr lvl="0"/>
            <a:r>
              <a:rPr lang="hu-HU" altLang="hu-HU" noProof="0"/>
              <a:t>Alcím mintájának szerkesztése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4581A-51B0-4599-B876-73C48FE329A6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hu-HU" altLang="hu-HU" dirty="0">
              <a:solidFill>
                <a:srgbClr val="000000"/>
              </a:solidFill>
            </a:endParaRPr>
          </a:p>
        </p:txBody>
      </p:sp>
      <p:sp>
        <p:nvSpPr>
          <p:cNvPr id="7" name="Téglalap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26648"/>
              </a:gs>
              <a:gs pos="100000">
                <a:srgbClr val="F6977A"/>
              </a:gs>
            </a:gsLst>
            <a:lin ang="162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446867" y="3375660"/>
            <a:ext cx="9410700" cy="1295400"/>
          </a:xfrm>
          <a:noFill/>
        </p:spPr>
        <p:txBody>
          <a:bodyPr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altLang="hu-HU" noProof="0" dirty="0"/>
              <a:t>Mintacím szerkesztése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944534" y="5157789"/>
            <a:ext cx="6913033" cy="960437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2200"/>
            </a:lvl1pPr>
          </a:lstStyle>
          <a:p>
            <a:pPr lvl="0"/>
            <a:r>
              <a:rPr lang="hu-HU" altLang="hu-HU" noProof="0"/>
              <a:t>Alcím mintájának szerkesztése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4581A-51B0-4599-B876-73C48FE329A6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hu-HU" altLang="hu-HU" dirty="0">
              <a:solidFill>
                <a:srgbClr val="000000"/>
              </a:solidFill>
            </a:endParaRPr>
          </a:p>
        </p:txBody>
      </p:sp>
      <p:sp>
        <p:nvSpPr>
          <p:cNvPr id="7" name="Téglalap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ECF5A"/>
              </a:gs>
              <a:gs pos="100000">
                <a:srgbClr val="FFE292"/>
              </a:gs>
            </a:gsLst>
            <a:lin ang="162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446867" y="3375660"/>
            <a:ext cx="9410700" cy="1295400"/>
          </a:xfrm>
          <a:noFill/>
        </p:spPr>
        <p:txBody>
          <a:bodyPr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altLang="hu-HU" noProof="0" dirty="0"/>
              <a:t>Mintacím szerkesztése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944534" y="5157789"/>
            <a:ext cx="6913033" cy="960437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2200"/>
            </a:lvl1pPr>
          </a:lstStyle>
          <a:p>
            <a:pPr lvl="0"/>
            <a:r>
              <a:rPr lang="hu-HU" altLang="hu-HU" noProof="0"/>
              <a:t>Alcím mintájának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Egyéni elrendez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4581A-51B0-4599-B876-73C48FE329A6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hu-HU" altLang="hu-HU" dirty="0">
              <a:solidFill>
                <a:srgbClr val="000000"/>
              </a:solidFill>
            </a:endParaRPr>
          </a:p>
        </p:txBody>
      </p:sp>
      <p:sp>
        <p:nvSpPr>
          <p:cNvPr id="7" name="Téglalap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53B0E3"/>
              </a:gs>
              <a:gs pos="100000">
                <a:srgbClr val="97CCEE"/>
              </a:gs>
            </a:gsLst>
            <a:lin ang="162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446867" y="3375660"/>
            <a:ext cx="9410700" cy="1295400"/>
          </a:xfrm>
          <a:noFill/>
        </p:spPr>
        <p:txBody>
          <a:bodyPr/>
          <a:lstStyle>
            <a:lvl1pPr algn="ctr">
              <a:defRPr sz="4500">
                <a:solidFill>
                  <a:schemeClr val="tx1"/>
                </a:solidFill>
              </a:defRPr>
            </a:lvl1pPr>
          </a:lstStyle>
          <a:p>
            <a:pPr lvl="0"/>
            <a:r>
              <a:rPr lang="hu-HU" altLang="hu-HU" noProof="0" dirty="0"/>
              <a:t>Mintacím szerkesztése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944534" y="5157789"/>
            <a:ext cx="6913033" cy="960437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 sz="2200"/>
            </a:lvl1pPr>
          </a:lstStyle>
          <a:p>
            <a:pPr lvl="0"/>
            <a:r>
              <a:rPr lang="hu-HU" altLang="hu-HU" noProof="0"/>
              <a:t>Alcím mintájának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6570663"/>
            <a:ext cx="12202160" cy="287337"/>
          </a:xfrm>
          <a:prstGeom prst="rect">
            <a:avLst/>
          </a:prstGeom>
        </p:spPr>
      </p:pic>
      <p:sp>
        <p:nvSpPr>
          <p:cNvPr id="3" name="Téglalap 2"/>
          <p:cNvSpPr/>
          <p:nvPr userDrawn="1"/>
        </p:nvSpPr>
        <p:spPr bwMode="auto">
          <a:xfrm>
            <a:off x="0" y="6570663"/>
            <a:ext cx="12192000" cy="287336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76250"/>
            <a:ext cx="11582400" cy="431800"/>
          </a:xfrm>
          <a:prstGeom prst="rect">
            <a:avLst/>
          </a:prstGeom>
          <a:solidFill>
            <a:srgbClr val="FFF10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hu-HU" altLang="hu-HU" dirty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25538"/>
            <a:ext cx="10972800" cy="5254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hu-HU" altLang="hu-HU" dirty="0"/>
              <a:t>Mintaszöveg szerkesztése</a:t>
            </a:r>
          </a:p>
          <a:p>
            <a:pPr lvl="1"/>
            <a:r>
              <a:rPr lang="hu-HU" altLang="hu-HU" dirty="0"/>
              <a:t>Második szint</a:t>
            </a:r>
          </a:p>
          <a:p>
            <a:pPr lvl="2"/>
            <a:r>
              <a:rPr lang="hu-HU" altLang="hu-HU" dirty="0"/>
              <a:t>Harmadik szint</a:t>
            </a:r>
          </a:p>
          <a:p>
            <a:pPr lvl="3"/>
            <a:r>
              <a:rPr lang="hu-HU" altLang="hu-HU" dirty="0"/>
              <a:t>Negyedik szint</a:t>
            </a:r>
          </a:p>
          <a:p>
            <a:pPr lvl="4"/>
            <a:r>
              <a:rPr lang="hu-HU" altLang="hu-HU" dirty="0"/>
              <a:t>Ötödik szint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67584" y="6621463"/>
            <a:ext cx="480483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800" b="0"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4581A-51B0-4599-B876-73C48FE329A6}" type="slidenum">
              <a:rPr lang="hu-HU" altLang="hu-H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hu-HU" altLang="hu-HU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 cap="all" baseline="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5D4B3C"/>
        </a:buClr>
        <a:buFont typeface="Wingdings" panose="05000000000000000000" pitchFamily="2" charset="2"/>
        <a:buChar char="§"/>
        <a:defRPr sz="2400" b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5D4B3C"/>
        </a:buClr>
        <a:buFont typeface="Wingdings" panose="05000000000000000000" pitchFamily="2" charset="2"/>
        <a:buChar char="§"/>
        <a:defRPr sz="2400" b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5D4B3C"/>
        </a:buClr>
        <a:buFont typeface="Wingdings" panose="05000000000000000000" pitchFamily="2" charset="2"/>
        <a:buChar char="§"/>
        <a:defRPr sz="2400" b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5D4B3C"/>
        </a:buClr>
        <a:buFont typeface="Wingdings" panose="05000000000000000000" pitchFamily="2" charset="2"/>
        <a:buChar char="§"/>
        <a:defRPr sz="2400" b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5D4B3C"/>
        </a:buClr>
        <a:buFont typeface="Wingdings" panose="05000000000000000000" pitchFamily="2" charset="2"/>
        <a:buChar char="§"/>
        <a:defRPr sz="2400" b="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cím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June 2021</a:t>
            </a:r>
          </a:p>
        </p:txBody>
      </p:sp>
      <p:sp>
        <p:nvSpPr>
          <p:cNvPr id="3" name="Cím 2"/>
          <p:cNvSpPr>
            <a:spLocks noGrp="1"/>
          </p:cNvSpPr>
          <p:nvPr>
            <p:ph type="ctrTitle"/>
          </p:nvPr>
        </p:nvSpPr>
        <p:spPr>
          <a:xfrm>
            <a:off x="1957705" y="3375660"/>
            <a:ext cx="9899650" cy="1783080"/>
          </a:xfrm>
          <a:solidFill>
            <a:srgbClr val="BBDC9B"/>
          </a:solidFill>
        </p:spPr>
        <p:txBody>
          <a:bodyPr/>
          <a:lstStyle/>
          <a:p>
            <a:r>
              <a:rPr lang="en-US" sz="2000" b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Interactive Round Table</a:t>
            </a:r>
            <a:b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Reconfiguring R&amp;I collaborations, </a:t>
            </a:r>
            <a:b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what we still need to know</a:t>
            </a:r>
            <a:endParaRPr lang="en-GB" sz="2800" noProof="0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5" name="Immagine 4" descr="Immagine che contiene disegnando&#10;&#10;Descrizione generata automaticamente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306" y="3149962"/>
            <a:ext cx="1492676" cy="200782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28082" y="2274954"/>
            <a:ext cx="10218822" cy="3432652"/>
          </a:xfrm>
        </p:spPr>
        <p:txBody>
          <a:bodyPr/>
          <a:lstStyle/>
          <a:p>
            <a:pPr marL="514350" indent="-514350">
              <a:lnSpc>
                <a:spcPct val="107000"/>
              </a:lnSpc>
              <a:spcAft>
                <a:spcPts val="800"/>
              </a:spcAft>
              <a:buSzPct val="85000"/>
              <a:buFont typeface="+mj-lt"/>
              <a:buAutoNum type="alphaLcPeriod"/>
            </a:pPr>
            <a:r>
              <a:rPr lang="en-US" sz="3200" dirty="0">
                <a:ea typeface="Calibri" panose="020F0502020204030204" pitchFamily="34" charset="0"/>
                <a:cs typeface="Times New Roman" panose="02020603050405020304" pitchFamily="18" charset="0"/>
              </a:rPr>
              <a:t>A social </a:t>
            </a: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drive towards collaborative innovation?</a:t>
            </a: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SzPct val="85000"/>
              <a:buFont typeface="+mj-lt"/>
              <a:buAutoNum type="alphaLcPeriod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What, if anything, is civil society?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lnSpc>
                <a:spcPct val="107000"/>
              </a:lnSpc>
              <a:spcAft>
                <a:spcPts val="800"/>
              </a:spcAft>
              <a:buSzPct val="85000"/>
              <a:buFont typeface="+mj-lt"/>
              <a:buAutoNum type="alphaLcPeriod"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governance frameworks help?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104181" y="849443"/>
            <a:ext cx="11087819" cy="707886"/>
          </a:xfrm>
          <a:prstGeom prst="rect">
            <a:avLst/>
          </a:prstGeom>
          <a:solidFill>
            <a:srgbClr val="BBDC9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Three Areas of discussion for the round table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0502" y="1419367"/>
            <a:ext cx="10410936" cy="483130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 witness a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n increasing number of normative drivers and economic incentives to respond to societal challenges by forging more or less structured collaborations for innovation including diverse actors in a wide range of configurations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This is </a:t>
            </a: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by no means a smooth process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: difficult interactions, unequal power relations, diverging views about roles and participation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However,  to approach innovation as a collaborative endeavour seems to be grounded in </a:t>
            </a:r>
            <a:r>
              <a:rPr lang="en-GB" b="1" dirty="0">
                <a:ea typeface="Calibri" panose="020F0502020204030204" pitchFamily="34" charset="0"/>
                <a:cs typeface="Times New Roman" panose="02020603050405020304" pitchFamily="18" charset="0"/>
              </a:rPr>
              <a:t>a deep-set drive of contemporary societies</a:t>
            </a:r>
            <a:r>
              <a:rPr lang="en-GB" dirty="0">
                <a:ea typeface="Calibri" panose="020F0502020204030204" pitchFamily="34" charset="0"/>
                <a:cs typeface="Times New Roman" panose="02020603050405020304" pitchFamily="18" charset="0"/>
              </a:rPr>
              <a:t>, and in the capability of social actors to reach out from sectoral boundaries to form  multi-actor coalitions to address innovatively wicked problems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903840" y="486118"/>
            <a:ext cx="11288159" cy="707886"/>
          </a:xfrm>
          <a:prstGeom prst="rect">
            <a:avLst/>
          </a:prstGeom>
          <a:solidFill>
            <a:srgbClr val="BBDC9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 social drive towards collaborative innovation?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734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4083E8-3E7F-4379-8740-E3DBDADAB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066" y="1603058"/>
            <a:ext cx="10972800" cy="525494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Is QH innovation a social practice in the making with its own momentum?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How to account for the power relations between the partners?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What are the underlying factors that drive such processes and how can they be supported or hindered?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CCB9502-5738-4F27-BAA9-8D4AEEEBE2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03840" y="486118"/>
            <a:ext cx="11288159" cy="707886"/>
          </a:xfrm>
          <a:prstGeom prst="rect">
            <a:avLst/>
          </a:prstGeom>
          <a:solidFill>
            <a:srgbClr val="BBDC9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 social drive towards collaborative innovation?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364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399" y="452755"/>
            <a:ext cx="11256499" cy="673312"/>
          </a:xfrm>
          <a:solidFill>
            <a:srgbClr val="BBDC9B"/>
          </a:solidFill>
        </p:spPr>
        <p:txBody>
          <a:bodyPr/>
          <a:lstStyle/>
          <a:p>
            <a:r>
              <a:rPr lang="de-AT" dirty="0">
                <a:sym typeface="+mn-ea"/>
              </a:rPr>
              <a:t>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What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,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if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anything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,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is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civil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 society?</a:t>
            </a:r>
            <a:endParaRPr lang="it-IT" altLang="de-AT" sz="4000" cap="none" dirty="0">
              <a:solidFill>
                <a:schemeClr val="bg1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presence of civil society together with Industry, Academia and the Public in quadruple helix collaboration is always challenging and often contrasted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 wide spectrum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(general public, NGOs, local communities, Unions, the media, etc.)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		and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actual ways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which CS can be present in the collaborations</a:t>
            </a:r>
          </a:p>
          <a:p>
            <a:endParaRPr lang="en-US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make sense of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 theoretical and empirical diversity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concerning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civil society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to compile an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inventory of the actual forms and roles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it can take into the collaborations?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Font typeface="Arial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“case” 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for its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fully-fledged upstream inclusion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collaboration can be better grounded in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empirical evidence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 in aspirational or normative orientations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ea typeface="SimSun" panose="02010600030101010101" pitchFamily="2" charset="-122"/>
              <a:cs typeface="Calibri" panose="020F050202020403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914399" y="452755"/>
            <a:ext cx="11256499" cy="673312"/>
          </a:xfrm>
          <a:solidFill>
            <a:srgbClr val="BBDC9B"/>
          </a:solidFill>
        </p:spPr>
        <p:txBody>
          <a:bodyPr/>
          <a:lstStyle/>
          <a:p>
            <a:r>
              <a:rPr lang="de-AT" dirty="0">
                <a:sym typeface="+mn-ea"/>
              </a:rPr>
              <a:t>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What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,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if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anything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,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is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 </a:t>
            </a:r>
            <a:r>
              <a:rPr lang="it-IT" sz="4000" cap="none" dirty="0" err="1">
                <a:solidFill>
                  <a:schemeClr val="bg1">
                    <a:lumMod val="50000"/>
                  </a:schemeClr>
                </a:solidFill>
                <a:sym typeface="+mn-ea"/>
              </a:rPr>
              <a:t>civil</a:t>
            </a:r>
            <a:r>
              <a:rPr lang="it-IT" sz="4000" cap="none" dirty="0">
                <a:solidFill>
                  <a:schemeClr val="bg1">
                    <a:lumMod val="50000"/>
                  </a:schemeClr>
                </a:solidFill>
                <a:sym typeface="+mn-ea"/>
              </a:rPr>
              <a:t> society?</a:t>
            </a:r>
            <a:endParaRPr lang="it-IT" altLang="de-AT" sz="4000" cap="none" dirty="0">
              <a:solidFill>
                <a:schemeClr val="bg1">
                  <a:lumMod val="50000"/>
                </a:schemeClr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878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80533" y="452754"/>
            <a:ext cx="11290366" cy="690245"/>
          </a:xfrm>
          <a:solidFill>
            <a:srgbClr val="BBDC9B"/>
          </a:solidFill>
        </p:spPr>
        <p:txBody>
          <a:bodyPr/>
          <a:lstStyle/>
          <a:p>
            <a:r>
              <a:rPr lang="it-IT" sz="4000" dirty="0">
                <a:solidFill>
                  <a:schemeClr val="bg1">
                    <a:lumMod val="50000"/>
                  </a:schemeClr>
                </a:solidFill>
                <a:sym typeface="+mn-ea"/>
              </a:rPr>
              <a:t>How can governance frameworks help?</a:t>
            </a:r>
            <a:endParaRPr lang="it-IT" altLang="de-AT" sz="4000" dirty="0">
              <a:solidFill>
                <a:schemeClr val="bg1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cs typeface="Times New Roman" panose="02020603050405020304" pitchFamily="18" charset="0"/>
              </a:rPr>
              <a:t>The growing importance of policy frameworks and funding schemes to originate and support Collaborations as funding opportunities or requirements</a:t>
            </a:r>
          </a:p>
          <a:p>
            <a:pPr lvl="1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cs typeface="Times New Roman" panose="02020603050405020304" pitchFamily="18" charset="0"/>
              </a:rPr>
              <a:t>At European level (e.g., Horizon 2020, Horizon Europe)</a:t>
            </a:r>
          </a:p>
          <a:p>
            <a:pPr lvl="1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cs typeface="Times New Roman" panose="02020603050405020304" pitchFamily="18" charset="0"/>
              </a:rPr>
              <a:t>At national level (e.g., Open innovation strategies)</a:t>
            </a:r>
          </a:p>
          <a:p>
            <a:pPr lvl="1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cs typeface="Times New Roman" panose="02020603050405020304" pitchFamily="18" charset="0"/>
              </a:rPr>
              <a:t>At regional and local level (e.g., Climate change, local development)</a:t>
            </a:r>
          </a:p>
          <a:p>
            <a:pPr marL="342900" lvl="0" indent="-342900" algn="just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cs typeface="Times New Roman" panose="02020603050405020304" pitchFamily="18" charset="0"/>
              </a:rPr>
              <a:t>Actors in QHCs make use of these opportunities, when they meet their interest, but the partnerships can collapse when the funding scheme ends</a:t>
            </a:r>
            <a:endParaRPr lang="en-US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hu-HU" alt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764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what conditions collaborations can go beyond the “funding requirement approach” and be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sustainable over time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 of needs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should be assessed in order to make the process of building and maintaining such collaborations sustainable and effective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ea typeface="SimSun" panose="02010600030101010101" pitchFamily="2" charset="-122"/>
              <a:cs typeface="Calibri" panose="020F0502020204030204" pitchFamily="34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B70AD9-CE74-4DC9-BC90-151A28913D44}" type="slidenum">
              <a:rPr lang="hu-HU" altLang="hu-HU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hu-HU" altLang="hu-HU">
              <a:solidFill>
                <a:srgbClr val="000000"/>
              </a:solidFill>
            </a:endParaRP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80533" y="452754"/>
            <a:ext cx="11290366" cy="690245"/>
          </a:xfrm>
          <a:solidFill>
            <a:srgbClr val="BBDC9B"/>
          </a:solidFill>
        </p:spPr>
        <p:txBody>
          <a:bodyPr/>
          <a:lstStyle/>
          <a:p>
            <a:r>
              <a:rPr lang="it-IT" sz="4000" dirty="0">
                <a:solidFill>
                  <a:schemeClr val="bg1">
                    <a:lumMod val="50000"/>
                  </a:schemeClr>
                </a:solidFill>
                <a:sym typeface="+mn-ea"/>
              </a:rPr>
              <a:t>How can governance frameworks help?</a:t>
            </a:r>
            <a:endParaRPr lang="it-IT" altLang="de-AT" sz="4000" dirty="0">
              <a:solidFill>
                <a:schemeClr val="bg1">
                  <a:lumMod val="50000"/>
                </a:schemeClr>
              </a:solidFill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18511613"/>
      </p:ext>
    </p:extLst>
  </p:cSld>
  <p:clrMapOvr>
    <a:masterClrMapping/>
  </p:clrMapOvr>
</p:sld>
</file>

<file path=ppt/theme/theme1.xml><?xml version="1.0" encoding="utf-8"?>
<a:theme xmlns:a="http://schemas.openxmlformats.org/drawingml/2006/main" name="2_Egyéni tervezés">
  <a:themeElements>
    <a:clrScheme name="Egyéni tervezé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gyéni tervezé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de-DE" altLang="hu-H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>
          <a:noFill/>
        </a:ln>
      </a:spPr>
      <a:bodyPr vert="horz" wrap="none" lIns="91440" tIns="45720" rIns="91440" bIns="45720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de-DE" altLang="hu-H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Egyéni tervezé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gyéni tervezé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gyéni tervezé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B9FA8CD468AF24F8F790BB7A06E8581" ma:contentTypeVersion="16" ma:contentTypeDescription="Opret et nyt dokument." ma:contentTypeScope="" ma:versionID="1c7c31c7d3c61881f0d3899536f87ea5">
  <xsd:schema xmlns:xsd="http://www.w3.org/2001/XMLSchema" xmlns:xs="http://www.w3.org/2001/XMLSchema" xmlns:p="http://schemas.microsoft.com/office/2006/metadata/properties" xmlns:ns2="5a4cf644-9ecf-432e-a55e-0aa27ab630e1" xmlns:ns3="9ec8febd-0ba3-45f7-9d52-a47f82028d40" targetNamespace="http://schemas.microsoft.com/office/2006/metadata/properties" ma:root="true" ma:fieldsID="a5b377e3a86b2448cc6def1f59d352b0" ns2:_="" ns3:_="">
    <xsd:import namespace="5a4cf644-9ecf-432e-a55e-0aa27ab630e1"/>
    <xsd:import namespace="9ec8febd-0ba3-45f7-9d52-a47f82028d4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4cf644-9ecf-432e-a55e-0aa27ab630e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Hashværdi for deling" ma:internalName="SharingHintHash" ma:readOnly="true">
      <xsd:simpleType>
        <xsd:restriction base="dms:Text"/>
      </xsd:simpleType>
    </xsd:element>
    <xsd:element name="SharedWithDetails" ma:index="10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Sidst delt efter brug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Sidst delt eft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c8febd-0ba3-45f7-9d52-a47f82028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F18AE7-C3FE-4D96-91B9-46F2E945FC4E}"/>
</file>

<file path=customXml/itemProps2.xml><?xml version="1.0" encoding="utf-8"?>
<ds:datastoreItem xmlns:ds="http://schemas.openxmlformats.org/officeDocument/2006/customXml" ds:itemID="{30B353F5-123E-44A6-9611-A3B0956DC870}"/>
</file>

<file path=customXml/itemProps3.xml><?xml version="1.0" encoding="utf-8"?>
<ds:datastoreItem xmlns:ds="http://schemas.openxmlformats.org/officeDocument/2006/customXml" ds:itemID="{6FD4B248-30AD-4D6A-9E1B-AA3EAF5F5065}"/>
</file>

<file path=docProps/app.xml><?xml version="1.0" encoding="utf-8"?>
<Properties xmlns="http://schemas.openxmlformats.org/officeDocument/2006/extended-properties" xmlns:vt="http://schemas.openxmlformats.org/officeDocument/2006/docPropsVTypes">
  <TotalTime>3773</TotalTime>
  <Words>491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Symbol</vt:lpstr>
      <vt:lpstr>Wingdings</vt:lpstr>
      <vt:lpstr>2_Egyéni tervezés</vt:lpstr>
      <vt:lpstr>Interactive Round Table  Reconfiguring R&amp;I collaborations,  what we still need to know</vt:lpstr>
      <vt:lpstr>PowerPoint-præsentation</vt:lpstr>
      <vt:lpstr>PowerPoint-præsentation</vt:lpstr>
      <vt:lpstr>PowerPoint-præsentation</vt:lpstr>
      <vt:lpstr> What, if anything, is civil society?</vt:lpstr>
      <vt:lpstr> What, if anything, is civil society?</vt:lpstr>
      <vt:lpstr>How can governance frameworks help?</vt:lpstr>
      <vt:lpstr>How can governance frameworks help?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governance AND External inpacts on innovation</dc:title>
  <dc:creator>Alfonso Alfonsi</dc:creator>
  <cp:lastModifiedBy>Frederik Langkjær</cp:lastModifiedBy>
  <cp:revision>83</cp:revision>
  <dcterms:created xsi:type="dcterms:W3CDTF">2020-07-05T11:45:00Z</dcterms:created>
  <dcterms:modified xsi:type="dcterms:W3CDTF">2021-08-02T11:08:46Z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  <property fmtid="{D5CDD505-2E9C-101B-9397-08002B2CF9AE}" pid="3" name="ContentTypeId">
    <vt:lpwstr>0x010100AB9FA8CD468AF24F8F790BB7A06E8581</vt:lpwstr>
  </property>
</Properties>
</file>