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64" r:id="rId2"/>
    <p:sldId id="365" r:id="rId3"/>
    <p:sldId id="262" r:id="rId4"/>
    <p:sldId id="263" r:id="rId5"/>
    <p:sldId id="366" r:id="rId6"/>
    <p:sldId id="369" r:id="rId7"/>
    <p:sldId id="372" r:id="rId8"/>
    <p:sldId id="375" r:id="rId9"/>
    <p:sldId id="376" r:id="rId10"/>
    <p:sldId id="373" r:id="rId11"/>
    <p:sldId id="3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3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43D87-B9A0-4012-83DE-C4071CB72110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62529-38B1-4825-8F85-8A934049E2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3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789B2-5A72-420E-B9A1-B8A501EE4A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22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789B2-5A72-420E-B9A1-B8A501EE4A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39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789B2-5A72-420E-B9A1-B8A501EE4A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74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62529-38B1-4825-8F85-8A934049E2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37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39CAB1-1045-4D95-9C90-857C9E1E47FC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D6BEB01-7454-4915-8AA6-8D27D4C403FD}" type="slidenum">
              <a:rPr lang="en-US" sz="1200"/>
              <a:pPr algn="r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D578483-E687-452F-9193-2469251CFCF4}" type="slidenum">
              <a:rPr lang="en-US" smtClean="0"/>
              <a:pPr eaLnBrk="1" hangingPunct="1"/>
              <a:t>4</a:t>
            </a:fld>
            <a:endParaRPr lang="en-US"/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734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AA3A3A6-A961-46E9-BBDE-1983DBF316E3}" type="slidenum">
              <a:rPr lang="en-US" sz="1200"/>
              <a:pPr algn="r"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789B2-5A72-420E-B9A1-B8A501EE4A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91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0FBF9-3E41-403A-9433-E02AA9D5E1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95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789B2-5A72-420E-B9A1-B8A501EE4A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78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789B2-5A72-420E-B9A1-B8A501EE4A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65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789B2-5A72-420E-B9A1-B8A501EE4A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6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55AC9-55F2-424B-B9E4-EFCC0CD3A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B3554-E87A-4062-A51D-2194AC4EE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D0750-D9F8-4F53-8885-B8EECE973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B6A8-AB8E-4080-A97C-6C359EDDC5C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90BD8-FCF9-4A6F-8F21-9FBD164C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F5691-D9EF-424E-BFA8-3D99AF92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BF10-0F71-4F6D-9999-F1DDF7492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1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0A677-0C47-4FE6-B20B-3D2E67B0E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54D51-1BCE-4026-9607-2740DC865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CD98E-5991-4517-A912-D21ED1AD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B6A8-AB8E-4080-A97C-6C359EDDC5C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8D312-A8E9-49B1-ADA4-9736AF802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6E2C9-1302-4DD8-BDC0-149C2A924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BF10-0F71-4F6D-9999-F1DDF7492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1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5B637D-7FCD-4561-BE56-0B0F7FC3A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05025-EF63-4EDD-BD96-E3F9882D4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7D930-C4AC-4DA5-8E8B-85DD1E0EC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B6A8-AB8E-4080-A97C-6C359EDDC5C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1EBD1-3AE4-4F91-807E-48509329B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23CD5-8DF0-411E-82B0-7D7FCF9E7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BF10-0F71-4F6D-9999-F1DDF7492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1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FA18C-0CD5-450D-BCE8-6D6DED71C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895D6-EDB1-45B6-8520-EE638AC55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454E2-30E5-406E-A433-31489B716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B6A8-AB8E-4080-A97C-6C359EDDC5C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987FD-AA1C-490D-A1A4-DFC33192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C6D36-A738-461A-B694-0908D551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BF10-0F71-4F6D-9999-F1DDF7492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5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7D7BF-6DF5-49F7-B4FC-F8FE7B1C4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F6D33-3F9B-4A4C-9009-D987D0A11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AE526-60D3-4CD1-BE35-3BD43A522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B6A8-AB8E-4080-A97C-6C359EDDC5C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0052A-5D01-4C1A-AB28-81EAA197F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4AF83-9C3A-490C-B18B-13CEFFAC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BF10-0F71-4F6D-9999-F1DDF7492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5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AC119-0DC4-458A-B023-8E129143C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26B80-97F7-4AD9-AB2C-6D3FAA032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33701-68A5-42E2-AF64-6A8B97446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3E3E4-A0B3-415B-AE02-75F0B378F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B6A8-AB8E-4080-A97C-6C359EDDC5C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9FF8C-3B81-4E33-9445-BF8E9907C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E29AB-5523-4FF9-9676-E054F797D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BF10-0F71-4F6D-9999-F1DDF7492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2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135EC-17DD-4ADD-8B08-0C105C6F9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B405F-3F08-4302-B903-98454920E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DB22FA-C3A3-4BCD-9523-6E1FE2131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F9A03D-AAC1-4CC9-9048-FF939B8087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EA70A5-D681-46DC-BE5C-DE8E53DD1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829CEA-5EF0-46EB-81F7-F0BBE7B35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B6A8-AB8E-4080-A97C-6C359EDDC5C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A9CED4-68BF-4332-A003-08DF7AE06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CF01A1-804C-4D97-914B-8884D6D0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BF10-0F71-4F6D-9999-F1DDF7492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5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04DF4-DA2F-40B4-B5B0-6737ACEBA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EE2B0-764C-4E7F-AA73-FCEC50739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B6A8-AB8E-4080-A97C-6C359EDDC5C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F4A805-87CB-4A98-9EBC-ED3A7E983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EE301-BBA7-4B52-B390-33C84F00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BF10-0F71-4F6D-9999-F1DDF7492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0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E43BB4-F570-4670-92EA-E55652ADD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B6A8-AB8E-4080-A97C-6C359EDDC5C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03386-BEFF-4866-981B-7B997E3C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C7D56-3CF0-49E4-A4F0-90BE4A98D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BF10-0F71-4F6D-9999-F1DDF7492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F88F8-7352-4B1F-B9E6-52FE2836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0F75B-EEDF-4507-BF14-9092FD46A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72A703-5DF3-4295-94DD-B6CE6872F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58FE0-F9DD-4205-9DDC-1C2FC390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B6A8-AB8E-4080-A97C-6C359EDDC5C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C19A5-71F7-4349-BC05-A3AE032E9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56109-E2DB-49DF-8075-8FAF79D99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BF10-0F71-4F6D-9999-F1DDF7492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EA522-D370-4FCA-982D-9C636380B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C5A655-4674-497F-95CC-AC26B09D0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76A06F-5B8B-450E-9DF3-70D9DE21D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3AE44-9945-46B6-88B3-18F53D07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B6A8-AB8E-4080-A97C-6C359EDDC5C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334E2-EA23-4781-9FD2-872819F1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84CB6-D192-43BC-8ED0-61B59B1C1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BF10-0F71-4F6D-9999-F1DDF7492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0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C82E97-6782-4097-A65C-2DEDF0835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AD7F5-744B-4A8D-A376-4BAC0BB03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3D0F6-9894-45A8-A565-746F8894F0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EB6A8-AB8E-4080-A97C-6C359EDDC5C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F1450-775C-4A15-B55F-6E2243E86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5FBC8-B817-4628-A014-73868E41E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EBF10-0F71-4F6D-9999-F1DDF7492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1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E018AFB-49D6-4255-B5A8-F359D20F704C}"/>
              </a:ext>
            </a:extLst>
          </p:cNvPr>
          <p:cNvSpPr/>
          <p:nvPr/>
        </p:nvSpPr>
        <p:spPr>
          <a:xfrm>
            <a:off x="3389274" y="2365571"/>
            <a:ext cx="3499104" cy="914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2CB9BF4-78DE-43E4-92A4-3364A7EA7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03" y="3509046"/>
            <a:ext cx="4941767" cy="18800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762A4CE-52A9-485F-8CA6-A78EB7323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317" y="106124"/>
            <a:ext cx="4177749" cy="38009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7455B95-F464-4D66-AF11-E755E99324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2539" y="596649"/>
            <a:ext cx="4696626" cy="12588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61618BA-19E5-4B23-ACCA-C4FC68F98B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03" y="304459"/>
            <a:ext cx="8025430" cy="345539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35DE5E7-9967-4CBE-9A66-D464317BE0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9652" y="3941028"/>
            <a:ext cx="5418045" cy="13578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F0BE41-EFE1-42AC-AA67-4091C45B8373}"/>
              </a:ext>
            </a:extLst>
          </p:cNvPr>
          <p:cNvSpPr txBox="1"/>
          <p:nvPr/>
        </p:nvSpPr>
        <p:spPr>
          <a:xfrm>
            <a:off x="567558" y="5661186"/>
            <a:ext cx="11056883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https://papers.ssrn.com/sol3/papers.cfm?abstract_id=3817410</a:t>
            </a:r>
            <a:r>
              <a:rPr lang="en-US" sz="3600" b="1" i="0" dirty="0">
                <a:solidFill>
                  <a:schemeClr val="bg1"/>
                </a:solidFill>
              </a:rPr>
              <a:t>.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1D4819-C3B3-447A-A5E6-3683DE943285}"/>
              </a:ext>
            </a:extLst>
          </p:cNvPr>
          <p:cNvSpPr/>
          <p:nvPr/>
        </p:nvSpPr>
        <p:spPr>
          <a:xfrm>
            <a:off x="4183117" y="168166"/>
            <a:ext cx="4066616" cy="113511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7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206F6DF-03A2-47C3-B819-C5C6ED2DA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24" y="1380751"/>
            <a:ext cx="4862756" cy="69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C83FDBDE-E5B6-468B-9824-B3AEB8E08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4268" y="3232435"/>
            <a:ext cx="491197" cy="17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00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C20C52FA-1541-4066-A4F9-6A9C8293E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24" y="2188671"/>
            <a:ext cx="6551213" cy="57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A1FD07B8-99D9-4BDC-B2B5-0B914E023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4475" y="2966094"/>
            <a:ext cx="32530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598AE2-3093-45AB-BA26-0207BE185543}"/>
              </a:ext>
            </a:extLst>
          </p:cNvPr>
          <p:cNvSpPr txBox="1"/>
          <p:nvPr/>
        </p:nvSpPr>
        <p:spPr>
          <a:xfrm>
            <a:off x="1486772" y="5036473"/>
            <a:ext cx="76572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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i="1" dirty="0">
                <a:latin typeface="Times New Roman" panose="02020603050405020304" pitchFamily="18" charset="0"/>
                <a:ea typeface="Calibri" panose="020F0502020204030204" pitchFamily="34" charset="0"/>
              </a:rPr>
              <a:t>ax – bx + 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 x</a:t>
            </a:r>
            <a:r>
              <a:rPr lang="en-US" sz="4000" i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dx</a:t>
            </a:r>
            <a:r>
              <a:rPr lang="en-US" sz="40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….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40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4000" dirty="0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BA4191AB-9E91-4370-939D-C71A4236B363}"/>
              </a:ext>
            </a:extLst>
          </p:cNvPr>
          <p:cNvSpPr>
            <a:spLocks noChangeArrowheads="1"/>
          </p:cNvSpPr>
          <p:nvPr/>
        </p:nvSpPr>
        <p:spPr bwMode="auto">
          <a:xfrm rot="8426882">
            <a:off x="5901851" y="443938"/>
            <a:ext cx="491197" cy="17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D24F09E1-5B4C-4A31-A92B-8A6CCA193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24" y="468438"/>
            <a:ext cx="5335524" cy="57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B1A46A05-C057-4CA6-B511-C23E6AAAB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972" y="1205106"/>
            <a:ext cx="12497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5C1E1C-11C1-494B-9718-067AF3DDC4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" r="61969"/>
          <a:stretch/>
        </p:blipFill>
        <p:spPr>
          <a:xfrm>
            <a:off x="5315386" y="3120095"/>
            <a:ext cx="6400800" cy="13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36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EE6112-CB8A-46A0-9E70-DC8D81584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" y="302172"/>
            <a:ext cx="1191577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5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BA18E8-BC67-43BA-B94F-99868FFEAA1C}"/>
              </a:ext>
            </a:extLst>
          </p:cNvPr>
          <p:cNvSpPr txBox="1"/>
          <p:nvPr/>
        </p:nvSpPr>
        <p:spPr>
          <a:xfrm>
            <a:off x="1226916" y="290833"/>
            <a:ext cx="10259735" cy="6276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0" algn="r"/>
                <a:tab pos="914400" algn="r"/>
                <a:tab pos="2743200" algn="r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Simmel (1902;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Krackhart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1999):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0" algn="r"/>
                <a:tab pos="914400" algn="r"/>
                <a:tab pos="2743200" algn="r"/>
              </a:tabLst>
            </a:pP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0" algn="r"/>
                <a:tab pos="914400" algn="r"/>
                <a:tab pos="2743200" algn="r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dyad remains a private relation; the triad introduces “sociality”: each third person can watch the other two and thereby have the advantage of the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tertius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gaudens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(“the third who benefits”); that is, the third person may see options in the relations between the other two which s/he can use to her advantage.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0" algn="r"/>
                <a:tab pos="914400" algn="r"/>
                <a:tab pos="2743200" algn="r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	If the third person actively participates in breaking the tie between the other two, one can consider this as an instance of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divide et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impera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(“divide and rule”).</a:t>
            </a:r>
          </a:p>
        </p:txBody>
      </p:sp>
    </p:spTree>
    <p:extLst>
      <p:ext uri="{BB962C8B-B14F-4D97-AF65-F5344CB8AC3E}">
        <p14:creationId xmlns:p14="http://schemas.microsoft.com/office/powerpoint/2010/main" val="398233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BF39F88-E0AB-4938-AB31-64377A1E3C26}"/>
              </a:ext>
            </a:extLst>
          </p:cNvPr>
          <p:cNvGrpSpPr/>
          <p:nvPr/>
        </p:nvGrpSpPr>
        <p:grpSpPr>
          <a:xfrm>
            <a:off x="1121369" y="405773"/>
            <a:ext cx="10007174" cy="5437244"/>
            <a:chOff x="1121369" y="405773"/>
            <a:chExt cx="10007174" cy="5437244"/>
          </a:xfrm>
        </p:grpSpPr>
        <p:sp>
          <p:nvSpPr>
            <p:cNvPr id="26630" name="Line 40"/>
            <p:cNvSpPr>
              <a:spLocks noChangeShapeType="1"/>
            </p:cNvSpPr>
            <p:nvPr/>
          </p:nvSpPr>
          <p:spPr bwMode="auto">
            <a:xfrm>
              <a:off x="7010400" y="2895600"/>
              <a:ext cx="0" cy="2057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25" name="Rectangle 30"/>
            <p:cNvSpPr>
              <a:spLocks noChangeArrowheads="1"/>
            </p:cNvSpPr>
            <p:nvPr/>
          </p:nvSpPr>
          <p:spPr bwMode="auto">
            <a:xfrm>
              <a:off x="1457737" y="1691731"/>
              <a:ext cx="25099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nl-NL" sz="4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26" name="Line 36"/>
            <p:cNvSpPr>
              <a:spLocks noChangeShapeType="1"/>
            </p:cNvSpPr>
            <p:nvPr/>
          </p:nvSpPr>
          <p:spPr bwMode="auto">
            <a:xfrm flipV="1">
              <a:off x="5638800" y="1371600"/>
              <a:ext cx="0" cy="14335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lg" len="lg"/>
              <a:tailEnd/>
            </a:ln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27" name="Line 37"/>
            <p:cNvSpPr>
              <a:spLocks noChangeShapeType="1"/>
            </p:cNvSpPr>
            <p:nvPr/>
          </p:nvSpPr>
          <p:spPr bwMode="auto">
            <a:xfrm>
              <a:off x="6158926" y="3886200"/>
              <a:ext cx="2070674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stealth" w="lg" len="lg"/>
              <a:tailEnd/>
            </a:ln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28" name="Line 38"/>
            <p:cNvSpPr>
              <a:spLocks noChangeShapeType="1"/>
            </p:cNvSpPr>
            <p:nvPr/>
          </p:nvSpPr>
          <p:spPr bwMode="auto">
            <a:xfrm flipH="1">
              <a:off x="3052818" y="4000501"/>
              <a:ext cx="1863606" cy="11430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29" name="Oval 39"/>
            <p:cNvSpPr>
              <a:spLocks noChangeArrowheads="1"/>
            </p:cNvSpPr>
            <p:nvPr/>
          </p:nvSpPr>
          <p:spPr bwMode="auto">
            <a:xfrm>
              <a:off x="6888644" y="2895600"/>
              <a:ext cx="172556" cy="1270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l-NL" sz="4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31" name="Line 41"/>
            <p:cNvSpPr>
              <a:spLocks noChangeShapeType="1"/>
            </p:cNvSpPr>
            <p:nvPr/>
          </p:nvSpPr>
          <p:spPr bwMode="auto">
            <a:xfrm flipH="1">
              <a:off x="3386721" y="4953000"/>
              <a:ext cx="36236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32" name="Line 42"/>
            <p:cNvSpPr>
              <a:spLocks noChangeShapeType="1"/>
            </p:cNvSpPr>
            <p:nvPr/>
          </p:nvSpPr>
          <p:spPr bwMode="auto">
            <a:xfrm flipV="1">
              <a:off x="6987114" y="3916681"/>
              <a:ext cx="1242404" cy="1066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38" name="Text Box 43"/>
            <p:cNvSpPr txBox="1">
              <a:spLocks noChangeArrowheads="1"/>
            </p:cNvSpPr>
            <p:nvPr/>
          </p:nvSpPr>
          <p:spPr bwMode="auto">
            <a:xfrm>
              <a:off x="6676594" y="2036975"/>
              <a:ext cx="2284525" cy="609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ja-JP" sz="4400" b="1" i="1" dirty="0">
                  <a:latin typeface="Times New Roman" panose="02020603050405020304" pitchFamily="18" charset="0"/>
                  <a:ea typeface="MS Mincho" pitchFamily="49" charset="-128"/>
                  <a:cs typeface="Times New Roman" panose="02020603050405020304" pitchFamily="18" charset="0"/>
                </a:rPr>
                <a:t>Patents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34" name="Text Box 44"/>
            <p:cNvSpPr txBox="1">
              <a:spLocks noChangeArrowheads="1"/>
            </p:cNvSpPr>
            <p:nvPr/>
          </p:nvSpPr>
          <p:spPr bwMode="auto">
            <a:xfrm>
              <a:off x="8229600" y="3149600"/>
              <a:ext cx="2898943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4400" b="1" dirty="0">
                  <a:solidFill>
                    <a:srgbClr val="009900"/>
                  </a:solidFill>
                  <a:latin typeface="Times New Roman" panose="02020603050405020304" pitchFamily="18" charset="0"/>
                  <a:ea typeface="MS Mincho" pitchFamily="49" charset="-128"/>
                  <a:cs typeface="Times New Roman" panose="02020603050405020304" pitchFamily="18" charset="0"/>
                </a:rPr>
                <a:t>Demand</a:t>
              </a:r>
              <a:endParaRPr 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35" name="Text Box 45"/>
            <p:cNvSpPr txBox="1">
              <a:spLocks noChangeArrowheads="1"/>
            </p:cNvSpPr>
            <p:nvPr/>
          </p:nvSpPr>
          <p:spPr bwMode="auto">
            <a:xfrm>
              <a:off x="1121369" y="5195317"/>
              <a:ext cx="3623679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MS Mincho" pitchFamily="49" charset="-128"/>
                  <a:cs typeface="Times New Roman" panose="02020603050405020304" pitchFamily="18" charset="0"/>
                </a:rPr>
                <a:t>Infrastructure</a:t>
              </a:r>
              <a:endPara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36" name="Text Box 46"/>
            <p:cNvSpPr txBox="1">
              <a:spLocks noChangeArrowheads="1"/>
            </p:cNvSpPr>
            <p:nvPr/>
          </p:nvSpPr>
          <p:spPr bwMode="auto">
            <a:xfrm>
              <a:off x="4191786" y="405773"/>
              <a:ext cx="248480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81482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4572000" y="2743200"/>
            <a:ext cx="335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i="1" dirty="0">
                <a:latin typeface="Times New Roman" pitchFamily="18" charset="0"/>
              </a:rPr>
              <a:t>Knowledge-Based Economy</a:t>
            </a:r>
          </a:p>
        </p:txBody>
      </p:sp>
      <p:sp>
        <p:nvSpPr>
          <p:cNvPr id="115714" name="Text Box 43"/>
          <p:cNvSpPr txBox="1">
            <a:spLocks noChangeArrowheads="1"/>
          </p:cNvSpPr>
          <p:nvPr/>
        </p:nvSpPr>
        <p:spPr bwMode="auto">
          <a:xfrm>
            <a:off x="6400800" y="2362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ja-JP" sz="2400" b="1" i="1" dirty="0">
                <a:solidFill>
                  <a:srgbClr val="C00000"/>
                </a:solidFill>
                <a:latin typeface="Times New Roman" pitchFamily="18" charset="0"/>
                <a:ea typeface="MS Mincho" pitchFamily="49" charset="-128"/>
              </a:rPr>
              <a:t>Patents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15715" name="Line 40"/>
          <p:cNvSpPr>
            <a:spLocks noChangeShapeType="1"/>
          </p:cNvSpPr>
          <p:nvPr/>
        </p:nvSpPr>
        <p:spPr bwMode="auto">
          <a:xfrm>
            <a:off x="7010400" y="2819400"/>
            <a:ext cx="0" cy="2057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Rectangle 30"/>
          <p:cNvSpPr>
            <a:spLocks noChangeArrowheads="1"/>
          </p:cNvSpPr>
          <p:nvPr/>
        </p:nvSpPr>
        <p:spPr bwMode="auto">
          <a:xfrm>
            <a:off x="1524000" y="17716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nl-NL" sz="2400" b="1">
              <a:latin typeface="Times New Roman" pitchFamily="18" charset="0"/>
            </a:endParaRPr>
          </a:p>
        </p:txBody>
      </p:sp>
      <p:sp>
        <p:nvSpPr>
          <p:cNvPr id="9221" name="Line 36"/>
          <p:cNvSpPr>
            <a:spLocks noChangeShapeType="1"/>
          </p:cNvSpPr>
          <p:nvPr/>
        </p:nvSpPr>
        <p:spPr bwMode="auto">
          <a:xfrm flipV="1">
            <a:off x="5638800" y="1295400"/>
            <a:ext cx="0" cy="2514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37"/>
          <p:cNvSpPr>
            <a:spLocks noChangeShapeType="1"/>
          </p:cNvSpPr>
          <p:nvPr/>
        </p:nvSpPr>
        <p:spPr bwMode="auto">
          <a:xfrm>
            <a:off x="5638800" y="3810000"/>
            <a:ext cx="25908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38"/>
          <p:cNvSpPr>
            <a:spLocks noChangeShapeType="1"/>
          </p:cNvSpPr>
          <p:nvPr/>
        </p:nvSpPr>
        <p:spPr bwMode="auto">
          <a:xfrm flipH="1">
            <a:off x="3886200" y="3810000"/>
            <a:ext cx="1752600" cy="1447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0" name="Oval 39"/>
          <p:cNvSpPr>
            <a:spLocks noChangeArrowheads="1"/>
          </p:cNvSpPr>
          <p:nvPr/>
        </p:nvSpPr>
        <p:spPr bwMode="auto">
          <a:xfrm>
            <a:off x="6934200" y="2743200"/>
            <a:ext cx="127000" cy="1270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nl-NL" sz="2400" b="1">
              <a:latin typeface="Times New Roman" pitchFamily="18" charset="0"/>
            </a:endParaRPr>
          </a:p>
        </p:txBody>
      </p:sp>
      <p:sp>
        <p:nvSpPr>
          <p:cNvPr id="115721" name="Line 41"/>
          <p:cNvSpPr>
            <a:spLocks noChangeShapeType="1"/>
          </p:cNvSpPr>
          <p:nvPr/>
        </p:nvSpPr>
        <p:spPr bwMode="auto">
          <a:xfrm flipH="1">
            <a:off x="4343400" y="487680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2" name="Line 42"/>
          <p:cNvSpPr>
            <a:spLocks noChangeShapeType="1"/>
          </p:cNvSpPr>
          <p:nvPr/>
        </p:nvSpPr>
        <p:spPr bwMode="auto">
          <a:xfrm flipV="1">
            <a:off x="7010400" y="3810000"/>
            <a:ext cx="914400" cy="1066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44"/>
          <p:cNvSpPr txBox="1">
            <a:spLocks noChangeArrowheads="1"/>
          </p:cNvSpPr>
          <p:nvPr/>
        </p:nvSpPr>
        <p:spPr bwMode="auto">
          <a:xfrm>
            <a:off x="8153400" y="3733800"/>
            <a:ext cx="2133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009900"/>
                </a:solidFill>
                <a:latin typeface="Times New Roman" pitchFamily="18" charset="0"/>
                <a:ea typeface="MS Mincho" pitchFamily="49" charset="-128"/>
              </a:rPr>
              <a:t>Wealth generation</a:t>
            </a:r>
            <a:endParaRPr lang="en-US" sz="2400" b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9228" name="Text Box 45"/>
          <p:cNvSpPr txBox="1">
            <a:spLocks noChangeArrowheads="1"/>
          </p:cNvSpPr>
          <p:nvPr/>
        </p:nvSpPr>
        <p:spPr bwMode="auto">
          <a:xfrm>
            <a:off x="2590800" y="5105400"/>
            <a:ext cx="1714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Legislation/ Regulation</a:t>
            </a:r>
          </a:p>
        </p:txBody>
      </p:sp>
      <p:sp>
        <p:nvSpPr>
          <p:cNvPr id="9229" name="Text Box 46"/>
          <p:cNvSpPr txBox="1">
            <a:spLocks noChangeArrowheads="1"/>
          </p:cNvSpPr>
          <p:nvPr/>
        </p:nvSpPr>
        <p:spPr bwMode="auto">
          <a:xfrm>
            <a:off x="4495800" y="533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</a:rPr>
              <a:t>Novelty production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5726" name="Freeform 14"/>
          <p:cNvSpPr>
            <a:spLocks/>
          </p:cNvSpPr>
          <p:nvPr/>
        </p:nvSpPr>
        <p:spPr bwMode="auto">
          <a:xfrm>
            <a:off x="6324600" y="990600"/>
            <a:ext cx="2286000" cy="2362200"/>
          </a:xfrm>
          <a:custGeom>
            <a:avLst/>
            <a:gdLst>
              <a:gd name="T0" fmla="*/ 0 w 1344"/>
              <a:gd name="T1" fmla="*/ 0 h 1392"/>
              <a:gd name="T2" fmla="*/ 2147483647 w 1344"/>
              <a:gd name="T3" fmla="*/ 2147483647 h 1392"/>
              <a:gd name="T4" fmla="*/ 2147483647 w 1344"/>
              <a:gd name="T5" fmla="*/ 2147483647 h 13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44" h="1392">
                <a:moveTo>
                  <a:pt x="0" y="0"/>
                </a:moveTo>
                <a:cubicBezTo>
                  <a:pt x="320" y="100"/>
                  <a:pt x="640" y="200"/>
                  <a:pt x="864" y="432"/>
                </a:cubicBezTo>
                <a:cubicBezTo>
                  <a:pt x="1088" y="664"/>
                  <a:pt x="1264" y="1232"/>
                  <a:pt x="1344" y="13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7" name="Text Box 15"/>
          <p:cNvSpPr txBox="1">
            <a:spLocks noChangeArrowheads="1"/>
          </p:cNvSpPr>
          <p:nvPr/>
        </p:nvSpPr>
        <p:spPr bwMode="auto">
          <a:xfrm rot="2339725">
            <a:off x="7124700" y="1554163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Innovation</a:t>
            </a:r>
          </a:p>
        </p:txBody>
      </p:sp>
      <p:sp>
        <p:nvSpPr>
          <p:cNvPr id="115728" name="Freeform 16"/>
          <p:cNvSpPr>
            <a:spLocks/>
          </p:cNvSpPr>
          <p:nvPr/>
        </p:nvSpPr>
        <p:spPr bwMode="auto">
          <a:xfrm>
            <a:off x="4343400" y="4648200"/>
            <a:ext cx="4419600" cy="1409700"/>
          </a:xfrm>
          <a:custGeom>
            <a:avLst/>
            <a:gdLst>
              <a:gd name="T0" fmla="*/ 0 w 2784"/>
              <a:gd name="T1" fmla="*/ 2147483647 h 888"/>
              <a:gd name="T2" fmla="*/ 2147483647 w 2784"/>
              <a:gd name="T3" fmla="*/ 2147483647 h 888"/>
              <a:gd name="T4" fmla="*/ 2147483647 w 2784"/>
              <a:gd name="T5" fmla="*/ 0 h 8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84" h="888">
                <a:moveTo>
                  <a:pt x="0" y="720"/>
                </a:moveTo>
                <a:cubicBezTo>
                  <a:pt x="632" y="804"/>
                  <a:pt x="1264" y="888"/>
                  <a:pt x="1728" y="768"/>
                </a:cubicBezTo>
                <a:cubicBezTo>
                  <a:pt x="2192" y="648"/>
                  <a:pt x="2608" y="128"/>
                  <a:pt x="27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9" name="Text Box 17"/>
          <p:cNvSpPr txBox="1">
            <a:spLocks noChangeArrowheads="1"/>
          </p:cNvSpPr>
          <p:nvPr/>
        </p:nvSpPr>
        <p:spPr bwMode="auto">
          <a:xfrm rot="-1503073">
            <a:off x="6565900" y="5711825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Political Economy</a:t>
            </a:r>
          </a:p>
        </p:txBody>
      </p:sp>
      <p:sp>
        <p:nvSpPr>
          <p:cNvPr id="115730" name="Freeform 18"/>
          <p:cNvSpPr>
            <a:spLocks/>
          </p:cNvSpPr>
          <p:nvPr/>
        </p:nvSpPr>
        <p:spPr bwMode="auto">
          <a:xfrm>
            <a:off x="2476500" y="1371600"/>
            <a:ext cx="1866900" cy="3505200"/>
          </a:xfrm>
          <a:custGeom>
            <a:avLst/>
            <a:gdLst>
              <a:gd name="T0" fmla="*/ 2147483647 w 1176"/>
              <a:gd name="T1" fmla="*/ 2147483647 h 2208"/>
              <a:gd name="T2" fmla="*/ 2147483647 w 1176"/>
              <a:gd name="T3" fmla="*/ 2147483647 h 2208"/>
              <a:gd name="T4" fmla="*/ 2147483647 w 1176"/>
              <a:gd name="T5" fmla="*/ 0 h 2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6" h="2208">
                <a:moveTo>
                  <a:pt x="168" y="2208"/>
                </a:moveTo>
                <a:cubicBezTo>
                  <a:pt x="84" y="1840"/>
                  <a:pt x="0" y="1472"/>
                  <a:pt x="168" y="1104"/>
                </a:cubicBezTo>
                <a:cubicBezTo>
                  <a:pt x="336" y="736"/>
                  <a:pt x="1008" y="184"/>
                  <a:pt x="117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1" name="Text Box 19"/>
          <p:cNvSpPr txBox="1">
            <a:spLocks noChangeArrowheads="1"/>
          </p:cNvSpPr>
          <p:nvPr/>
        </p:nvSpPr>
        <p:spPr bwMode="auto">
          <a:xfrm rot="-3571641">
            <a:off x="876300" y="2349500"/>
            <a:ext cx="361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Knowledge Infrastructure</a:t>
            </a:r>
          </a:p>
        </p:txBody>
      </p:sp>
      <p:sp>
        <p:nvSpPr>
          <p:cNvPr id="20" name="Line 38"/>
          <p:cNvSpPr>
            <a:spLocks noChangeShapeType="1"/>
          </p:cNvSpPr>
          <p:nvPr/>
        </p:nvSpPr>
        <p:spPr bwMode="auto">
          <a:xfrm flipH="1">
            <a:off x="3886200" y="3810000"/>
            <a:ext cx="1752600" cy="1447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3962400" y="2463800"/>
            <a:ext cx="1066800" cy="355600"/>
          </a:xfrm>
          <a:custGeom>
            <a:avLst/>
            <a:gdLst>
              <a:gd name="T0" fmla="*/ 0 w 672"/>
              <a:gd name="T1" fmla="*/ 80645000 h 224"/>
              <a:gd name="T2" fmla="*/ 846772500 w 672"/>
              <a:gd name="T3" fmla="*/ 80645000 h 224"/>
              <a:gd name="T4" fmla="*/ 1693545000 w 672"/>
              <a:gd name="T5" fmla="*/ 564515000 h 2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2" h="224">
                <a:moveTo>
                  <a:pt x="0" y="32"/>
                </a:moveTo>
                <a:cubicBezTo>
                  <a:pt x="112" y="16"/>
                  <a:pt x="224" y="0"/>
                  <a:pt x="336" y="32"/>
                </a:cubicBezTo>
                <a:cubicBezTo>
                  <a:pt x="448" y="64"/>
                  <a:pt x="616" y="192"/>
                  <a:pt x="672" y="224"/>
                </a:cubicBezTo>
              </a:path>
            </a:pathLst>
          </a:custGeom>
          <a:noFill/>
          <a:ln w="19050" cmpd="sng">
            <a:solidFill>
              <a:srgbClr val="C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6781800" y="4343400"/>
            <a:ext cx="457200" cy="914400"/>
          </a:xfrm>
          <a:custGeom>
            <a:avLst/>
            <a:gdLst>
              <a:gd name="T0" fmla="*/ 622118571 w 336"/>
              <a:gd name="T1" fmla="*/ 916806316 h 912"/>
              <a:gd name="T2" fmla="*/ 266622439 w 336"/>
              <a:gd name="T3" fmla="*/ 579035779 h 912"/>
              <a:gd name="T4" fmla="*/ 0 w 336"/>
              <a:gd name="T5" fmla="*/ 0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" h="912">
                <a:moveTo>
                  <a:pt x="336" y="912"/>
                </a:moveTo>
                <a:cubicBezTo>
                  <a:pt x="268" y="820"/>
                  <a:pt x="200" y="728"/>
                  <a:pt x="144" y="576"/>
                </a:cubicBezTo>
                <a:cubicBezTo>
                  <a:pt x="88" y="424"/>
                  <a:pt x="24" y="96"/>
                  <a:pt x="0" y="0"/>
                </a:cubicBezTo>
              </a:path>
            </a:pathLst>
          </a:custGeom>
          <a:noFill/>
          <a:ln w="19050" cmpd="sng">
            <a:solidFill>
              <a:srgbClr val="C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62800" y="2133600"/>
            <a:ext cx="838200" cy="762000"/>
          </a:xfrm>
          <a:custGeom>
            <a:avLst/>
            <a:gdLst>
              <a:gd name="T0" fmla="*/ 1330642500 w 528"/>
              <a:gd name="T1" fmla="*/ 0 h 480"/>
              <a:gd name="T2" fmla="*/ 846772500 w 528"/>
              <a:gd name="T3" fmla="*/ 846772500 h 480"/>
              <a:gd name="T4" fmla="*/ 0 w 528"/>
              <a:gd name="T5" fmla="*/ 1209675000 h 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8" h="480">
                <a:moveTo>
                  <a:pt x="528" y="0"/>
                </a:moveTo>
                <a:cubicBezTo>
                  <a:pt x="476" y="128"/>
                  <a:pt x="424" y="256"/>
                  <a:pt x="336" y="336"/>
                </a:cubicBezTo>
                <a:cubicBezTo>
                  <a:pt x="248" y="416"/>
                  <a:pt x="56" y="456"/>
                  <a:pt x="0" y="480"/>
                </a:cubicBezTo>
              </a:path>
            </a:pathLst>
          </a:custGeom>
          <a:noFill/>
          <a:ln w="19050" cmpd="sng">
            <a:solidFill>
              <a:srgbClr val="C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7010400" y="1981200"/>
            <a:ext cx="609600" cy="685800"/>
          </a:xfrm>
          <a:custGeom>
            <a:avLst/>
            <a:gdLst>
              <a:gd name="T0" fmla="*/ 0 w 432"/>
              <a:gd name="T1" fmla="*/ 979836750 h 480"/>
              <a:gd name="T2" fmla="*/ 191158989 w 432"/>
              <a:gd name="T3" fmla="*/ 195967350 h 480"/>
              <a:gd name="T4" fmla="*/ 860213333 w 432"/>
              <a:gd name="T5" fmla="*/ 0 h 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480">
                <a:moveTo>
                  <a:pt x="0" y="480"/>
                </a:moveTo>
                <a:cubicBezTo>
                  <a:pt x="12" y="328"/>
                  <a:pt x="24" y="176"/>
                  <a:pt x="96" y="96"/>
                </a:cubicBezTo>
                <a:cubicBezTo>
                  <a:pt x="168" y="16"/>
                  <a:pt x="376" y="16"/>
                  <a:pt x="432" y="0"/>
                </a:cubicBezTo>
              </a:path>
            </a:pathLst>
          </a:custGeom>
          <a:noFill/>
          <a:ln w="28575" cap="flat" cmpd="sng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8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5714" grpId="0"/>
      <p:bldP spid="115715" grpId="0" animBg="1"/>
      <p:bldP spid="115720" grpId="0" animBg="1"/>
      <p:bldP spid="115721" grpId="0" animBg="1"/>
      <p:bldP spid="115722" grpId="0" animBg="1"/>
      <p:bldP spid="115726" grpId="0" animBg="1"/>
      <p:bldP spid="115727" grpId="0"/>
      <p:bldP spid="115728" grpId="0" animBg="1"/>
      <p:bldP spid="115729" grpId="0"/>
      <p:bldP spid="115730" grpId="0" animBg="1"/>
      <p:bldP spid="115731" grpId="0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CC67B95-1AAC-462E-B603-8BEC10FE9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349" y="333428"/>
            <a:ext cx="2628900" cy="27432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2C457C4-CCCE-446A-B49C-424C79E5E9E0}"/>
              </a:ext>
            </a:extLst>
          </p:cNvPr>
          <p:cNvGrpSpPr/>
          <p:nvPr/>
        </p:nvGrpSpPr>
        <p:grpSpPr>
          <a:xfrm>
            <a:off x="6852952" y="52884"/>
            <a:ext cx="3169920" cy="2755106"/>
            <a:chOff x="6949440" y="1216914"/>
            <a:chExt cx="3169920" cy="275510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F020536-2CA7-4EDC-B084-29A462AE0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49440" y="1216914"/>
              <a:ext cx="3169920" cy="275510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B65166-EFA7-4650-ABF5-278C1A98BB56}"/>
                </a:ext>
              </a:extLst>
            </p:cNvPr>
            <p:cNvSpPr txBox="1"/>
            <p:nvPr/>
          </p:nvSpPr>
          <p:spPr>
            <a:xfrm>
              <a:off x="8095488" y="3429000"/>
              <a:ext cx="8778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6843682-552F-4B5F-AD7D-80530967C399}"/>
              </a:ext>
            </a:extLst>
          </p:cNvPr>
          <p:cNvSpPr txBox="1"/>
          <p:nvPr/>
        </p:nvSpPr>
        <p:spPr>
          <a:xfrm>
            <a:off x="308758" y="3674927"/>
            <a:ext cx="54960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Information / Communication </a:t>
            </a:r>
          </a:p>
          <a:p>
            <a:pPr marL="342900" indent="-342900" algn="ctr">
              <a:buFont typeface="Wingdings" panose="05000000000000000000" pitchFamily="2" charset="2"/>
              <a:buChar char="à"/>
            </a:pPr>
            <a:r>
              <a:rPr lang="en-US" sz="2400" b="1" dirty="0">
                <a:sym typeface="Wingdings" panose="05000000000000000000" pitchFamily="2" charset="2"/>
              </a:rPr>
              <a:t>Transfer (e.g. patents); </a:t>
            </a:r>
          </a:p>
          <a:p>
            <a:pPr marL="342900" indent="-342900" algn="ctr">
              <a:buFont typeface="Wingdings" panose="05000000000000000000" pitchFamily="2" charset="2"/>
              <a:buChar char="à"/>
            </a:pPr>
            <a:r>
              <a:rPr lang="en-US" sz="2400" b="1" i="1" dirty="0">
                <a:solidFill>
                  <a:srgbClr val="C00000"/>
                </a:solidFill>
                <a:sym typeface="Wingdings" panose="05000000000000000000" pitchFamily="2" charset="2"/>
              </a:rPr>
              <a:t>Feedbacks;</a:t>
            </a:r>
          </a:p>
          <a:p>
            <a:pPr marL="342900" indent="-342900" algn="ctr">
              <a:buFont typeface="Wingdings" panose="05000000000000000000" pitchFamily="2" charset="2"/>
              <a:buChar char="à"/>
            </a:pPr>
            <a:endParaRPr lang="en-US" sz="2400" b="1" i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342900" indent="-342900" algn="ctr">
              <a:buFont typeface="Wingdings" panose="05000000000000000000" pitchFamily="2" charset="2"/>
              <a:buChar char="à"/>
            </a:pPr>
            <a:r>
              <a:rPr lang="en-US" sz="2400" b="1" i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i="1" dirty="0">
                <a:sym typeface="Wingdings" panose="05000000000000000000" pitchFamily="2" charset="2"/>
              </a:rPr>
              <a:t>interacting variations</a:t>
            </a:r>
          </a:p>
          <a:p>
            <a:pPr marL="342900" indent="-342900" algn="ctr">
              <a:buFont typeface="Wingdings" panose="05000000000000000000" pitchFamily="2" charset="2"/>
              <a:buChar char="à"/>
            </a:pPr>
            <a:endParaRPr lang="en-US" sz="2400" b="1" i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2400" b="1" i="1" dirty="0">
                <a:solidFill>
                  <a:schemeClr val="accent1"/>
                </a:solidFill>
                <a:sym typeface="Wingdings" panose="05000000000000000000" pitchFamily="2" charset="2"/>
              </a:rPr>
              <a:t>Trajectories</a:t>
            </a:r>
            <a:endParaRPr lang="en-US" sz="2400" b="1" i="1" dirty="0">
              <a:solidFill>
                <a:schemeClr val="accent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B06DAD-11E7-4EEA-BAFF-C01D68D8B848}"/>
              </a:ext>
            </a:extLst>
          </p:cNvPr>
          <p:cNvSpPr/>
          <p:nvPr/>
        </p:nvSpPr>
        <p:spPr>
          <a:xfrm>
            <a:off x="6060472" y="3674927"/>
            <a:ext cx="50987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</a:rPr>
              <a:t>Sharing of </a:t>
            </a:r>
            <a:r>
              <a:rPr lang="en-US" sz="2400" b="1" i="1" dirty="0">
                <a:solidFill>
                  <a:prstClr val="black"/>
                </a:solidFill>
              </a:rPr>
              <a:t>meanings</a:t>
            </a:r>
          </a:p>
          <a:p>
            <a:pPr lvl="0" algn="ctr"/>
            <a:r>
              <a:rPr lang="en-US" sz="2400" b="1" dirty="0">
                <a:solidFill>
                  <a:prstClr val="black"/>
                </a:solidFill>
                <a:sym typeface="Wingdings" panose="05000000000000000000" pitchFamily="2" charset="2"/>
              </a:rPr>
              <a:t> Specification of new options;</a:t>
            </a:r>
          </a:p>
          <a:p>
            <a:pPr marL="342900" lvl="0" indent="-342900" algn="ctr">
              <a:buFont typeface="Wingdings" panose="05000000000000000000" pitchFamily="2" charset="2"/>
              <a:buChar char="à"/>
            </a:pPr>
            <a:r>
              <a:rPr lang="en-US" sz="2400" b="1" i="1" dirty="0">
                <a:solidFill>
                  <a:srgbClr val="C00000"/>
                </a:solidFill>
              </a:rPr>
              <a:t>Feedforwards; </a:t>
            </a:r>
          </a:p>
          <a:p>
            <a:pPr marL="342900" lvl="0" indent="-342900" algn="ctr">
              <a:buFont typeface="Wingdings" panose="05000000000000000000" pitchFamily="2" charset="2"/>
              <a:buChar char="à"/>
            </a:pPr>
            <a:endParaRPr lang="en-US" sz="2400" b="1" i="1" dirty="0">
              <a:solidFill>
                <a:srgbClr val="C00000"/>
              </a:solidFill>
            </a:endParaRPr>
          </a:p>
          <a:p>
            <a:pPr marL="342900" lvl="0" indent="-342900" algn="ctr">
              <a:buFont typeface="Wingdings" panose="05000000000000000000" pitchFamily="2" charset="2"/>
              <a:buChar char="à"/>
            </a:pPr>
            <a:r>
              <a:rPr lang="en-US" sz="2400" b="1" i="1" dirty="0"/>
              <a:t>interacting selection </a:t>
            </a:r>
            <a:r>
              <a:rPr lang="en-US" sz="2400" b="1" i="1" dirty="0" err="1"/>
              <a:t>envrionmens</a:t>
            </a:r>
            <a:endParaRPr lang="en-US" sz="2400" b="1" i="1" dirty="0"/>
          </a:p>
          <a:p>
            <a:pPr marL="342900" lvl="0" indent="-342900" algn="ctr">
              <a:buFont typeface="Wingdings" panose="05000000000000000000" pitchFamily="2" charset="2"/>
              <a:buChar char="à"/>
            </a:pPr>
            <a:endParaRPr lang="en-US" sz="2400" b="1" i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2400" b="1" i="1" dirty="0">
                <a:solidFill>
                  <a:schemeClr val="accent1"/>
                </a:solidFill>
                <a:sym typeface="Wingdings" panose="05000000000000000000" pitchFamily="2" charset="2"/>
              </a:rPr>
              <a:t>Regimes</a:t>
            </a:r>
            <a:endParaRPr lang="en-US" sz="24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6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8E88C6E-730A-4D81-AC6A-C8965E2EA2EE}"/>
              </a:ext>
            </a:extLst>
          </p:cNvPr>
          <p:cNvGrpSpPr/>
          <p:nvPr/>
        </p:nvGrpSpPr>
        <p:grpSpPr>
          <a:xfrm>
            <a:off x="298525" y="177728"/>
            <a:ext cx="13013457" cy="6671223"/>
            <a:chOff x="298525" y="177728"/>
            <a:chExt cx="13013457" cy="667122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CF53AE6-2574-4327-97F5-EFDBFF868BD0}"/>
                </a:ext>
              </a:extLst>
            </p:cNvPr>
            <p:cNvSpPr txBox="1"/>
            <p:nvPr/>
          </p:nvSpPr>
          <p:spPr>
            <a:xfrm>
              <a:off x="586369" y="177728"/>
              <a:ext cx="595106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>
                  <a:solidFill>
                    <a:srgbClr val="C00000"/>
                  </a:solidFill>
                </a:rPr>
                <a:t>TH network model </a:t>
              </a:r>
            </a:p>
            <a:p>
              <a:r>
                <a:rPr lang="en-US" sz="3200" b="1" i="1" dirty="0">
                  <a:solidFill>
                    <a:srgbClr val="C00000"/>
                  </a:solidFill>
                </a:rPr>
                <a:t>(institutional; focus on entrepreneurship)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84DDF95-FAF4-42D0-AB0C-2095177550E4}"/>
                </a:ext>
              </a:extLst>
            </p:cNvPr>
            <p:cNvSpPr/>
            <p:nvPr/>
          </p:nvSpPr>
          <p:spPr>
            <a:xfrm>
              <a:off x="5075819" y="177728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/>
              <a:r>
                <a:rPr lang="en-US" sz="3200" b="1" i="1" dirty="0">
                  <a:solidFill>
                    <a:srgbClr val="C00000"/>
                  </a:solidFill>
                </a:rPr>
                <a:t>Neo-evolutionary </a:t>
              </a:r>
              <a:br>
                <a:rPr lang="en-US" sz="3200" b="1" i="1" dirty="0">
                  <a:solidFill>
                    <a:srgbClr val="C00000"/>
                  </a:solidFill>
                </a:rPr>
              </a:br>
              <a:r>
                <a:rPr lang="en-US" sz="3200" b="1" i="1" dirty="0">
                  <a:solidFill>
                    <a:srgbClr val="C00000"/>
                  </a:solidFill>
                </a:rPr>
                <a:t>TH model</a:t>
              </a:r>
            </a:p>
            <a:p>
              <a:pPr algn="r"/>
              <a:r>
                <a:rPr lang="en-US" sz="3200" b="1" i="1" dirty="0">
                  <a:solidFill>
                    <a:srgbClr val="C00000"/>
                  </a:solidFill>
                </a:rPr>
                <a:t>Synergy among functions</a:t>
              </a:r>
            </a:p>
          </p:txBody>
        </p:sp>
        <p:pic>
          <p:nvPicPr>
            <p:cNvPr id="5" name="Picture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979" y="1988820"/>
              <a:ext cx="5424871" cy="4348918"/>
            </a:xfrm>
            <a:prstGeom prst="rect">
              <a:avLst/>
            </a:prstGeom>
            <a:noFill/>
          </p:spPr>
        </p:pic>
        <p:pic>
          <p:nvPicPr>
            <p:cNvPr id="6" name="Picture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7131" y="1747388"/>
              <a:ext cx="5160579" cy="4275039"/>
            </a:xfrm>
            <a:prstGeom prst="rect">
              <a:avLst/>
            </a:prstGeom>
            <a:noFill/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3ADED4E-9FEC-4583-82F2-C795EAEADE2D}"/>
                </a:ext>
              </a:extLst>
            </p:cNvPr>
            <p:cNvSpPr txBox="1"/>
            <p:nvPr/>
          </p:nvSpPr>
          <p:spPr>
            <a:xfrm>
              <a:off x="298525" y="6138255"/>
              <a:ext cx="62593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cs typeface="Times New Roman" panose="02020603050405020304" pitchFamily="18" charset="0"/>
                </a:rPr>
                <a:t>→ historical generation of  entropy</a:t>
              </a:r>
              <a:endParaRPr lang="en-US" sz="3200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D97FD6-EDE9-48AF-9E41-0AFF477ED857}"/>
                </a:ext>
              </a:extLst>
            </p:cNvPr>
            <p:cNvSpPr txBox="1"/>
            <p:nvPr/>
          </p:nvSpPr>
          <p:spPr>
            <a:xfrm>
              <a:off x="7215982" y="6202620"/>
              <a:ext cx="6096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cs typeface="Times New Roman" panose="02020603050405020304" pitchFamily="18" charset="0"/>
                </a:rPr>
                <a:t>→ </a:t>
              </a:r>
              <a:r>
                <a:rPr lang="en-US" sz="3600" b="1" dirty="0"/>
                <a:t>generates redundancy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0903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DFC6D9-D9AA-4319-9E62-E047D260D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42" y="315179"/>
            <a:ext cx="10683645" cy="4581950"/>
          </a:xfrm>
          <a:prstGeom prst="rect">
            <a:avLst/>
          </a:prstGeom>
          <a:noFill/>
          <a:ln w="635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18E0FD-5972-434E-A9D2-9CD227E131BE}"/>
              </a:ext>
            </a:extLst>
          </p:cNvPr>
          <p:cNvCxnSpPr>
            <a:cxnSpLocks/>
          </p:cNvCxnSpPr>
          <p:nvPr/>
        </p:nvCxnSpPr>
        <p:spPr>
          <a:xfrm flipH="1" flipV="1">
            <a:off x="7866993" y="1897929"/>
            <a:ext cx="893386" cy="1463560"/>
          </a:xfrm>
          <a:prstGeom prst="line">
            <a:avLst/>
          </a:prstGeom>
          <a:ln w="635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703DBC-577B-48EF-BF1E-631E89E0D33F}"/>
              </a:ext>
            </a:extLst>
          </p:cNvPr>
          <p:cNvCxnSpPr>
            <a:cxnSpLocks/>
          </p:cNvCxnSpPr>
          <p:nvPr/>
        </p:nvCxnSpPr>
        <p:spPr>
          <a:xfrm>
            <a:off x="5849939" y="1195825"/>
            <a:ext cx="1834290" cy="725863"/>
          </a:xfrm>
          <a:prstGeom prst="line">
            <a:avLst/>
          </a:prstGeom>
          <a:ln w="698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EED50E-5EAE-4773-BD8C-C8E073BFE734}"/>
              </a:ext>
            </a:extLst>
          </p:cNvPr>
          <p:cNvCxnSpPr>
            <a:cxnSpLocks/>
          </p:cNvCxnSpPr>
          <p:nvPr/>
        </p:nvCxnSpPr>
        <p:spPr>
          <a:xfrm flipH="1">
            <a:off x="7566207" y="1878145"/>
            <a:ext cx="118022" cy="1965586"/>
          </a:xfrm>
          <a:prstGeom prst="line">
            <a:avLst/>
          </a:prstGeom>
          <a:ln w="635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DBE206-D141-4191-96FE-F61353EB34C9}"/>
              </a:ext>
            </a:extLst>
          </p:cNvPr>
          <p:cNvCxnSpPr>
            <a:cxnSpLocks/>
          </p:cNvCxnSpPr>
          <p:nvPr/>
        </p:nvCxnSpPr>
        <p:spPr>
          <a:xfrm>
            <a:off x="1560287" y="1897929"/>
            <a:ext cx="1033472" cy="1128078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EDFE41-2139-4F01-8BDB-20DA4E44E2DE}"/>
              </a:ext>
            </a:extLst>
          </p:cNvPr>
          <p:cNvCxnSpPr>
            <a:cxnSpLocks/>
          </p:cNvCxnSpPr>
          <p:nvPr/>
        </p:nvCxnSpPr>
        <p:spPr>
          <a:xfrm flipV="1">
            <a:off x="4805564" y="2860939"/>
            <a:ext cx="91556" cy="1345261"/>
          </a:xfrm>
          <a:prstGeom prst="line">
            <a:avLst/>
          </a:prstGeom>
          <a:ln w="698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4C8860-A22B-41D1-8E5D-02B98B59DC95}"/>
              </a:ext>
            </a:extLst>
          </p:cNvPr>
          <p:cNvCxnSpPr/>
          <p:nvPr/>
        </p:nvCxnSpPr>
        <p:spPr>
          <a:xfrm flipH="1" flipV="1">
            <a:off x="2808190" y="3193496"/>
            <a:ext cx="1814610" cy="1012704"/>
          </a:xfrm>
          <a:prstGeom prst="line">
            <a:avLst/>
          </a:prstGeom>
          <a:ln w="698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29BB85-72FA-4AF3-A408-1607B49CFFCF}"/>
              </a:ext>
            </a:extLst>
          </p:cNvPr>
          <p:cNvCxnSpPr>
            <a:cxnSpLocks/>
          </p:cNvCxnSpPr>
          <p:nvPr/>
        </p:nvCxnSpPr>
        <p:spPr>
          <a:xfrm>
            <a:off x="6993759" y="338943"/>
            <a:ext cx="572447" cy="1229342"/>
          </a:xfrm>
          <a:prstGeom prst="line">
            <a:avLst/>
          </a:prstGeom>
          <a:ln w="698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9BB087B-4387-4AE6-B610-5ECC9BD756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" r="61969"/>
          <a:stretch/>
        </p:blipFill>
        <p:spPr>
          <a:xfrm>
            <a:off x="515095" y="5442272"/>
            <a:ext cx="6400800" cy="13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6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C8C66A1-E6F8-4576-8C85-7A7EC4447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3" y="742435"/>
            <a:ext cx="12170937" cy="536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AB5CCD-2973-4A5A-AF18-6C395C584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1525"/>
            <a:ext cx="12094847" cy="4942114"/>
          </a:xfrm>
          <a:prstGeom prst="rect">
            <a:avLst/>
          </a:prstGeom>
        </p:spPr>
      </p:pic>
      <p:pic>
        <p:nvPicPr>
          <p:cNvPr id="4102" name="Picture 44046">
            <a:extLst>
              <a:ext uri="{FF2B5EF4-FFF2-40B4-BE49-F238E27FC236}">
                <a16:creationId xmlns:a16="http://schemas.microsoft.com/office/drawing/2014/main" id="{F0589A08-8604-451C-A98A-5008DD06C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72"/>
          <a:stretch>
            <a:fillRect/>
          </a:stretch>
        </p:blipFill>
        <p:spPr bwMode="auto">
          <a:xfrm>
            <a:off x="0" y="0"/>
            <a:ext cx="18605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1">
            <a:extLst>
              <a:ext uri="{FF2B5EF4-FFF2-40B4-BE49-F238E27FC236}">
                <a16:creationId xmlns:a16="http://schemas.microsoft.com/office/drawing/2014/main" id="{0271680E-6D8D-440F-BFC5-B684E49E5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9"/>
          <a:stretch>
            <a:fillRect/>
          </a:stretch>
        </p:blipFill>
        <p:spPr bwMode="auto">
          <a:xfrm>
            <a:off x="0" y="0"/>
            <a:ext cx="13398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5">
            <a:extLst>
              <a:ext uri="{FF2B5EF4-FFF2-40B4-BE49-F238E27FC236}">
                <a16:creationId xmlns:a16="http://schemas.microsoft.com/office/drawing/2014/main" id="{89369285-97A5-4EDF-816D-AF4E9640E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9"/>
          <a:stretch>
            <a:fillRect/>
          </a:stretch>
        </p:blipFill>
        <p:spPr bwMode="auto">
          <a:xfrm>
            <a:off x="0" y="0"/>
            <a:ext cx="13398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711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9FA8CD468AF24F8F790BB7A06E8581" ma:contentTypeVersion="16" ma:contentTypeDescription="Opret et nyt dokument." ma:contentTypeScope="" ma:versionID="1c7c31c7d3c61881f0d3899536f87ea5">
  <xsd:schema xmlns:xsd="http://www.w3.org/2001/XMLSchema" xmlns:xs="http://www.w3.org/2001/XMLSchema" xmlns:p="http://schemas.microsoft.com/office/2006/metadata/properties" xmlns:ns2="5a4cf644-9ecf-432e-a55e-0aa27ab630e1" xmlns:ns3="9ec8febd-0ba3-45f7-9d52-a47f82028d40" targetNamespace="http://schemas.microsoft.com/office/2006/metadata/properties" ma:root="true" ma:fieldsID="a5b377e3a86b2448cc6def1f59d352b0" ns2:_="" ns3:_="">
    <xsd:import namespace="5a4cf644-9ecf-432e-a55e-0aa27ab630e1"/>
    <xsd:import namespace="9ec8febd-0ba3-45f7-9d52-a47f82028d4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4cf644-9ecf-432e-a55e-0aa27ab630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ashværdi for deling" ma:internalName="SharingHintHash" ma:readOnly="true">
      <xsd:simpleType>
        <xsd:restriction base="dms:Text"/>
      </xsd:simpleType>
    </xsd:element>
    <xsd:element name="SharedWithDetails" ma:index="10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Sidst delt efter brug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Sidst delt efter tid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c8febd-0ba3-45f7-9d52-a47f82028d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224996-00F9-4A28-B088-90DBDE4B8C0A}"/>
</file>

<file path=customXml/itemProps2.xml><?xml version="1.0" encoding="utf-8"?>
<ds:datastoreItem xmlns:ds="http://schemas.openxmlformats.org/officeDocument/2006/customXml" ds:itemID="{740DB7B4-DDDA-4625-AADC-14C7D7D17EC6}"/>
</file>

<file path=customXml/itemProps3.xml><?xml version="1.0" encoding="utf-8"?>
<ds:datastoreItem xmlns:ds="http://schemas.openxmlformats.org/officeDocument/2006/customXml" ds:itemID="{681F5B28-9661-4BEB-8A9D-2F3A57B24A6D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230</Words>
  <Application>Microsoft Office PowerPoint</Application>
  <PresentationFormat>Widescreen</PresentationFormat>
  <Paragraphs>53</Paragraphs>
  <Slides>11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Loet Leydesdorff</dc:creator>
  <cp:lastModifiedBy>Frederik Langkjær</cp:lastModifiedBy>
  <cp:revision>6</cp:revision>
  <dcterms:created xsi:type="dcterms:W3CDTF">2021-06-08T11:48:48Z</dcterms:created>
  <dcterms:modified xsi:type="dcterms:W3CDTF">2021-08-02T11:09:26Z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0x010100AB9FA8CD468AF24F8F790BB7A06E8581</vt:lpwstr>
  </property>
</Properties>
</file>