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94" r:id="rId5"/>
    <p:sldId id="259" r:id="rId6"/>
    <p:sldId id="263" r:id="rId7"/>
    <p:sldId id="296" r:id="rId8"/>
    <p:sldId id="295" r:id="rId9"/>
    <p:sldId id="297" r:id="rId10"/>
    <p:sldId id="298" r:id="rId11"/>
    <p:sldId id="267" r:id="rId12"/>
    <p:sldId id="299" r:id="rId13"/>
    <p:sldId id="270" r:id="rId14"/>
    <p:sldId id="303" r:id="rId15"/>
    <p:sldId id="283" r:id="rId16"/>
    <p:sldId id="304" r:id="rId17"/>
    <p:sldId id="305" r:id="rId18"/>
    <p:sldId id="307" r:id="rId19"/>
    <p:sldId id="302" r:id="rId20"/>
    <p:sldId id="30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AD35-A0C9-4458-8AD1-CBAFFD2E4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D1850-92A1-4C09-BCF5-19ED14B14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22EF-3C75-4CF9-B6C4-2AFA9683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CF44-4575-46FB-BB10-01A61F0B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0A1E-7FD9-4B5B-AB60-C8F3C55F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5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EDDD-440E-4988-A9CA-B3B24C64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067AD-1D0A-405B-B9C6-CBCCBBEA9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43231-7735-4011-BFFE-C2979BD4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26ABD-5906-4127-B68F-5E66B836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8B49-49E1-4122-9A27-808A720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9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878D1-D39B-4932-BD35-FD6CD5F7E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CB55-FF24-4D7B-9AFB-DCDAEB615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997B-B53B-4541-8F49-2C113D74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37716-EC0F-4D1F-BDDF-FF0D862E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26C0-3C69-43A4-80A1-F00C25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2297-50CC-458B-A851-E04EE147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C058-A001-4F63-9E42-4343C5DC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2D73-79E9-4A08-9062-C68B5D44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F7AD-BE23-49F4-8CB8-42322848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CFBB-0891-43EB-830D-D8069A37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3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343B-CA52-42C1-9839-6B3D6041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16BD9-DF63-4F40-8358-D231459A2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7983E-60D7-42FD-ABA3-7745CD9B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B0263-882D-4197-B2C0-05CE8371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168D7-6FF9-4F3E-9274-316D602F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55C7-4439-449B-BA5A-C733741E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DED4-FC6B-4334-A698-8648B9A3C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DC8E4-8CF1-41CD-B340-360B7E498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5899A-AD6F-4BE1-8614-8BC44235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7E2D-DE14-46DC-87A9-AB9A01DC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4CD22-EE6D-415D-8524-969F9D03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9298-772C-4871-A4E1-B3342AF8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B5A9E-9600-4AE5-8950-D8E9A037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70252-7DA1-4F50-AD46-9C92609FC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3560D-7AB6-4E8E-8FD6-7E130D1AF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7D8C7-50A0-478C-8927-05E9F2124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B0E2F-33B0-421B-82CF-7B6976BD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648DC-B2A2-4E39-B25A-1A45B51A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10D98-DD0C-44F8-8031-B21EA12F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5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3F4D-2A03-4AA1-A9BA-31F0BE5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EB94A-0562-4650-93B9-43563C1F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EC37E-3B3C-466D-9577-CFCE79CF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DEFC5-ED1E-4811-91BA-396B2A5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3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F5480-0D6E-4332-A3DD-173C47BA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0D892-E6AC-483A-B3E4-A148BDF0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47725-935B-4E7D-92E2-D700959D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426D-0430-4B6A-9A44-2AFAC151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4569-FD73-4B7A-81FD-D01754AB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B5A99-A688-479F-B7AB-1921F858C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DDDA0-D77E-489D-976D-AAB463DF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8276-22CA-4C8C-998B-0E36AAC1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D7EAC-63C0-46B9-87E8-07125BD3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1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5FA9-E262-47B7-A542-201F50AF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80DC1-9A66-4C2A-96F9-C4EB632B9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96D89-02C8-45FD-B0AE-8EE6DF6BE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29F3-B9CB-4F95-BA74-F0893642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1E4B1-A5AE-4B63-AE8E-79AC5867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4BD89-6C12-4EAC-BC64-49EE0D1F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DCB2A-1522-4911-B67C-BA4E8446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8024-545B-4454-B38C-FE2E386A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B8086-93F5-4214-BFE9-57E08EBF0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DD98-FA92-4341-959D-7136B6BEB4FA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12232-CB40-4CB9-8B2C-2A59720CB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6443E-ABD4-4F55-A57A-F53956D4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FDF9-2584-4360-A61D-F36FE0785E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ugen.popa@wur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iconfigure.eu/policy-brief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ugen.popa@wur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ugen.popa@wur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195E-614B-4338-B787-C1DBC7F3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814"/>
            <a:ext cx="9144000" cy="161859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Quadruple Helix Collaborations</a:t>
            </a:r>
            <a:br>
              <a:rPr lang="en-GB" b="1" dirty="0"/>
            </a:br>
            <a:r>
              <a:rPr lang="en-GB" b="1" dirty="0"/>
              <a:t>in Practice</a:t>
            </a:r>
            <a:r>
              <a:rPr lang="en-GB" sz="4400" b="1" dirty="0"/>
              <a:t> </a:t>
            </a:r>
            <a:endParaRPr lang="en-GB" dirty="0"/>
          </a:p>
        </p:txBody>
      </p:sp>
      <p:pic>
        <p:nvPicPr>
          <p:cNvPr id="1027" name="Picture 3" descr="01_word_template_riconfig_working_a borito">
            <a:extLst>
              <a:ext uri="{FF2B5EF4-FFF2-40B4-BE49-F238E27FC236}">
                <a16:creationId xmlns:a16="http://schemas.microsoft.com/office/drawing/2014/main" id="{2D55F51C-EF40-4648-B2D0-97BC1BCE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3209533" y="0"/>
            <a:ext cx="5547168" cy="28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54E570-A2F6-41AB-8280-D1AE4E6551EB}"/>
              </a:ext>
            </a:extLst>
          </p:cNvPr>
          <p:cNvSpPr/>
          <p:nvPr/>
        </p:nvSpPr>
        <p:spPr>
          <a:xfrm>
            <a:off x="3815255" y="4834759"/>
            <a:ext cx="4561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dr.</a:t>
            </a:r>
            <a:r>
              <a:rPr lang="en-GB" dirty="0"/>
              <a:t> Eugen </a:t>
            </a:r>
            <a:r>
              <a:rPr lang="en-GB" dirty="0" err="1"/>
              <a:t>Octav</a:t>
            </a:r>
            <a:r>
              <a:rPr lang="en-GB" dirty="0"/>
              <a:t> Popa</a:t>
            </a:r>
          </a:p>
          <a:p>
            <a:pPr algn="ctr"/>
            <a:r>
              <a:rPr lang="en-GB" dirty="0"/>
              <a:t>Post-doc Researcher Responsible Innovation</a:t>
            </a:r>
          </a:p>
          <a:p>
            <a:pPr algn="ctr"/>
            <a:r>
              <a:rPr lang="en-GB" dirty="0"/>
              <a:t>Wageningen University and Research</a:t>
            </a:r>
          </a:p>
          <a:p>
            <a:pPr algn="ctr"/>
            <a:r>
              <a:rPr lang="en-GB" dirty="0">
                <a:hlinkClick r:id="rId3"/>
              </a:rPr>
              <a:t>eugen.popa@wur.nl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RiConfigure Cases </a:t>
            </a: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E01637-B18A-4DF5-B005-9A33CB10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5320" cy="4351338"/>
          </a:xfrm>
        </p:spPr>
        <p:txBody>
          <a:bodyPr/>
          <a:lstStyle/>
          <a:p>
            <a:r>
              <a:rPr lang="en-US" dirty="0"/>
              <a:t>5 main cases: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Smart Factory OWL (Germany)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Open Innovation within Austrian Railways (Austria)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GIGAWATT (The Netherlands)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Climatorium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(Denmark)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Ideas for Change (Colombia)</a:t>
            </a:r>
          </a:p>
          <a:p>
            <a:r>
              <a:rPr lang="en-GB" dirty="0"/>
              <a:t>49 mirror cases (active participation, included in the analysis)</a:t>
            </a:r>
          </a:p>
          <a:p>
            <a:r>
              <a:rPr lang="en-GB" dirty="0"/>
              <a:t>100+ reference cases (no participation, included in the analysis)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C592A-759A-4D59-B534-18CC82DE9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428" y="1645956"/>
            <a:ext cx="3830291" cy="2179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F8B06-9BA6-45A0-BEF8-E78524A0F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679" y="3825434"/>
            <a:ext cx="3825821" cy="21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5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The concept and the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3800" cy="4351338"/>
          </a:xfrm>
        </p:spPr>
        <p:txBody>
          <a:bodyPr>
            <a:normAutofit/>
          </a:bodyPr>
          <a:lstStyle/>
          <a:p>
            <a:r>
              <a:rPr lang="en-US" dirty="0"/>
              <a:t>Concept (QH) implies a theoretical focus </a:t>
            </a:r>
            <a:r>
              <a:rPr lang="en-US" i="1" dirty="0"/>
              <a:t>stakeholder types</a:t>
            </a:r>
            <a:endParaRPr lang="en-US" dirty="0"/>
          </a:p>
          <a:p>
            <a:r>
              <a:rPr lang="en-US" dirty="0"/>
              <a:t>Each stakeholder/system is defined roughly based on the type of knowledge and/or interests it brings to the table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knowledge economy</a:t>
            </a:r>
            <a:endParaRPr lang="en-US" dirty="0"/>
          </a:p>
          <a:p>
            <a:r>
              <a:rPr lang="en-US" dirty="0"/>
              <a:t>The problem with these types is that they are extremely difficult to operationalize in doing research</a:t>
            </a:r>
          </a:p>
          <a:p>
            <a:r>
              <a:rPr lang="en-US" dirty="0"/>
              <a:t>Early on, we faced the problem that QHC was either everywhere or nowhere at all!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8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0283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“Research” Helix</a:t>
            </a:r>
          </a:p>
          <a:p>
            <a:pPr lvl="1"/>
            <a:r>
              <a:rPr lang="en-US" dirty="0"/>
              <a:t>‘Where’ is academia? What is an ‘academic’?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is it for a piece of research to be </a:t>
            </a:r>
            <a:r>
              <a:rPr lang="en-US" i="1" dirty="0">
                <a:sym typeface="Wingdings" panose="05000000000000000000" pitchFamily="2" charset="2"/>
              </a:rPr>
              <a:t>placed </a:t>
            </a:r>
            <a:r>
              <a:rPr lang="en-US" dirty="0">
                <a:sym typeface="Wingdings" panose="05000000000000000000" pitchFamily="2" charset="2"/>
              </a:rPr>
              <a:t>somewhere?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R&amp;D teams outside universities?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academic interest?  great, but what is ‘academic interest’?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suddenly important for case selection &amp; interventions!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rofessor Victoria Gould speaking to class of Year 12 female students">
            <a:extLst>
              <a:ext uri="{FF2B5EF4-FFF2-40B4-BE49-F238E27FC236}">
                <a16:creationId xmlns:a16="http://schemas.microsoft.com/office/drawing/2014/main" id="{9144BEEB-70FA-4162-BF64-F8B4A353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1" y="4519503"/>
            <a:ext cx="3780416" cy="16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FE2768-7865-4375-9B8B-2EBE3FBD9414}"/>
              </a:ext>
            </a:extLst>
          </p:cNvPr>
          <p:cNvCxnSpPr/>
          <p:nvPr/>
        </p:nvCxnSpPr>
        <p:spPr>
          <a:xfrm>
            <a:off x="4409440" y="5039360"/>
            <a:ext cx="0" cy="32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9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QHC as a process?</a:t>
            </a: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5A6452B-DEB0-4821-AB25-ED276D34841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618" r="8117"/>
          <a:stretch/>
        </p:blipFill>
        <p:spPr>
          <a:xfrm>
            <a:off x="5750560" y="1278577"/>
            <a:ext cx="5455920" cy="46412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DAC7E0-98B5-4012-8B2D-204E5D53A259}"/>
              </a:ext>
            </a:extLst>
          </p:cNvPr>
          <p:cNvSpPr/>
          <p:nvPr/>
        </p:nvSpPr>
        <p:spPr>
          <a:xfrm>
            <a:off x="838200" y="6038462"/>
            <a:ext cx="10938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</a:rPr>
              <a:t>Popa, E. O., Blok, V., Wesselink, R. (2020). "A processual approach to friction in quadruple helix collaborations." </a:t>
            </a:r>
            <a:r>
              <a:rPr lang="en-US" sz="1200" u="sng" dirty="0">
                <a:latin typeface="Segoe UI" panose="020B0502040204020203" pitchFamily="34" charset="0"/>
              </a:rPr>
              <a:t>Science and Public Policy </a:t>
            </a:r>
            <a:r>
              <a:rPr lang="en-US" sz="1200" b="1" u="sng" dirty="0">
                <a:latin typeface="Segoe UI" panose="020B0502040204020203" pitchFamily="34" charset="0"/>
              </a:rPr>
              <a:t>47</a:t>
            </a:r>
            <a:r>
              <a:rPr lang="en-US" sz="1200" u="sng" dirty="0">
                <a:latin typeface="Segoe UI" panose="020B0502040204020203" pitchFamily="34" charset="0"/>
              </a:rPr>
              <a:t>(6): 876-889.</a:t>
            </a:r>
            <a:endParaRPr lang="en-GB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D2FC9D-A124-4A68-8864-7CD37ACFA7EC}"/>
              </a:ext>
            </a:extLst>
          </p:cNvPr>
          <p:cNvSpPr txBox="1">
            <a:spLocks/>
          </p:cNvSpPr>
          <p:nvPr/>
        </p:nvSpPr>
        <p:spPr>
          <a:xfrm>
            <a:off x="7752080" y="3352799"/>
            <a:ext cx="3454400" cy="282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76BE7D-D03A-4303-A21C-747EA5AA6E21}"/>
              </a:ext>
            </a:extLst>
          </p:cNvPr>
          <p:cNvSpPr txBox="1">
            <a:spLocks/>
          </p:cNvSpPr>
          <p:nvPr/>
        </p:nvSpPr>
        <p:spPr>
          <a:xfrm>
            <a:off x="725388" y="2048567"/>
            <a:ext cx="4567972" cy="189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1800" dirty="0"/>
              <a:t> (Goal-directed) Behavior, not identities!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dirty="0"/>
              <a:t> (Value) output, not (Knowledge) input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555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312574"/>
            <a:ext cx="10515600" cy="1325563"/>
          </a:xfrm>
        </p:spPr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The concept of QHC</a:t>
            </a:r>
          </a:p>
          <a:p>
            <a:pPr marL="514350" indent="-514350">
              <a:buAutoNum type="arabicPeriod"/>
            </a:pPr>
            <a:r>
              <a:rPr lang="en-GB" dirty="0"/>
              <a:t>The QHC praxis 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Lessons learned</a:t>
            </a:r>
          </a:p>
          <a:p>
            <a:pPr marL="514350" indent="-514350">
              <a:buAutoNum type="arabicPeriod"/>
            </a:pPr>
            <a:r>
              <a:rPr lang="en-GB" dirty="0"/>
              <a:t>Outstanding questions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5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Lessons learned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story? </a:t>
            </a:r>
          </a:p>
          <a:p>
            <a:r>
              <a:rPr lang="en-US" dirty="0"/>
              <a:t>In chat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RiConfigure Booklet </a:t>
            </a:r>
          </a:p>
          <a:p>
            <a:pPr lvl="1"/>
            <a:r>
              <a:rPr lang="en-US" dirty="0"/>
              <a:t>Report “Quadruple Helix Collaborations in Practice”</a:t>
            </a:r>
          </a:p>
          <a:p>
            <a:r>
              <a:rPr lang="en-US" dirty="0"/>
              <a:t>A brief selection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6C0D5-5158-4FC0-8929-649659D0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7" t="15111" r="36916" b="7111"/>
          <a:stretch/>
        </p:blipFill>
        <p:spPr>
          <a:xfrm>
            <a:off x="8723712" y="1240600"/>
            <a:ext cx="1934128" cy="2188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EA907-75FC-4C8F-B70F-133043751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00" t="14667" r="31417" b="5324"/>
          <a:stretch/>
        </p:blipFill>
        <p:spPr>
          <a:xfrm>
            <a:off x="8723712" y="3848729"/>
            <a:ext cx="1947504" cy="24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7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Lessons learned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Power inequalities are natural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Few funding mechanisms actually encourage QHCs (and some indirectly discourage 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Let a well-known and trustworthy player establish and manage the QHC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Let civil society be represented by professionals!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Formalize/codify what you can (but take it with a grain of salt)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“Make a salad, not a cake!” (value alignment is not a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sine qua non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importance of regional ties and good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’ fashion networking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see our reports for more!</a:t>
            </a: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8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312574"/>
            <a:ext cx="10515600" cy="1325563"/>
          </a:xfrm>
        </p:spPr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Review the concept of QHC</a:t>
            </a:r>
          </a:p>
          <a:p>
            <a:pPr marL="514350" indent="-514350">
              <a:buAutoNum type="arabicPeriod"/>
            </a:pPr>
            <a:r>
              <a:rPr lang="en-GB" dirty="0"/>
              <a:t>The QHC praxis as we encountered it</a:t>
            </a:r>
          </a:p>
          <a:p>
            <a:pPr marL="514350" indent="-514350">
              <a:buAutoNum type="arabicPeriod"/>
            </a:pPr>
            <a:r>
              <a:rPr lang="en-GB" dirty="0"/>
              <a:t>Lessons learned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Outstanding questions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Outstanding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291"/>
            <a:ext cx="6193221" cy="4358672"/>
          </a:xfrm>
        </p:spPr>
        <p:txBody>
          <a:bodyPr>
            <a:normAutofit/>
          </a:bodyPr>
          <a:lstStyle/>
          <a:p>
            <a:r>
              <a:rPr lang="en-US" dirty="0"/>
              <a:t>What is a ‘QHC-friendly’ R&amp;D policy?</a:t>
            </a:r>
          </a:p>
          <a:p>
            <a:r>
              <a:rPr lang="en-US" dirty="0"/>
              <a:t>Some ideas, see our policy briefs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http://riconfigure.eu/policy-briefs/</a:t>
            </a:r>
            <a:endParaRPr lang="en-US" dirty="0"/>
          </a:p>
          <a:p>
            <a:r>
              <a:rPr lang="en-US" dirty="0"/>
              <a:t>What is the ‘sweet spot’ between forcing unproductive QHCs and missing chances for productive QHCs?</a:t>
            </a:r>
          </a:p>
          <a:p>
            <a:r>
              <a:rPr lang="en-US" dirty="0"/>
              <a:t>At what level must states seek to foster QHCs? (EU, national, regional?)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Inclusion Policies In The Workplace | Vistage">
            <a:extLst>
              <a:ext uri="{FF2B5EF4-FFF2-40B4-BE49-F238E27FC236}">
                <a16:creationId xmlns:a16="http://schemas.microsoft.com/office/drawing/2014/main" id="{BFF11402-23B9-4FF8-B56D-E794A208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46" y="2058066"/>
            <a:ext cx="4814194" cy="32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6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Outstanding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291"/>
            <a:ext cx="6193221" cy="4358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Innovation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</a:t>
            </a:r>
            <a:r>
              <a:rPr lang="en-US" dirty="0"/>
              <a:t>o-innovation?</a:t>
            </a:r>
          </a:p>
          <a:p>
            <a:pPr marL="457200" lvl="1" indent="0">
              <a:buNone/>
            </a:pPr>
            <a:r>
              <a:rPr lang="en-US" i="1" dirty="0"/>
              <a:t>(Co-creation, Co-innovation, Co-laboratory etc.)</a:t>
            </a:r>
          </a:p>
          <a:p>
            <a:r>
              <a:rPr lang="en-US" dirty="0"/>
              <a:t>Clearly: ‘not anything goes’</a:t>
            </a:r>
          </a:p>
          <a:p>
            <a:r>
              <a:rPr lang="en-US" dirty="0"/>
              <a:t>What are the conditions?</a:t>
            </a:r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Value pluralism (not one value but many)</a:t>
            </a:r>
          </a:p>
          <a:p>
            <a:pPr lvl="1"/>
            <a:r>
              <a:rPr lang="en-US" dirty="0"/>
              <a:t>Some form of ‘justice as fairness’ (not one authority but many)</a:t>
            </a:r>
          </a:p>
          <a:p>
            <a:pPr lvl="1"/>
            <a:r>
              <a:rPr lang="en-US" dirty="0"/>
              <a:t>Agonism (constant competition, not everyone can win)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est &amp;#39;Game of Thrones&amp;#39; Episodes, Ranked — Full List">
            <a:extLst>
              <a:ext uri="{FF2B5EF4-FFF2-40B4-BE49-F238E27FC236}">
                <a16:creationId xmlns:a16="http://schemas.microsoft.com/office/drawing/2014/main" id="{E62408D9-2B74-41B3-BC86-5DC42E84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60" y="1818291"/>
            <a:ext cx="4153557" cy="41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8241" cy="4351338"/>
          </a:xfrm>
        </p:spPr>
        <p:txBody>
          <a:bodyPr/>
          <a:lstStyle/>
          <a:p>
            <a:r>
              <a:rPr lang="en-GB" dirty="0"/>
              <a:t>Eugen </a:t>
            </a:r>
            <a:r>
              <a:rPr lang="en-GB" dirty="0" err="1"/>
              <a:t>Octav</a:t>
            </a:r>
            <a:r>
              <a:rPr lang="en-GB" dirty="0"/>
              <a:t> Popa</a:t>
            </a:r>
          </a:p>
          <a:p>
            <a:r>
              <a:rPr lang="en-GB" dirty="0"/>
              <a:t>Post-doctoral Researcher Responsible Innovation, focus on industry R&amp;D (WUR)</a:t>
            </a:r>
          </a:p>
          <a:p>
            <a:r>
              <a:rPr lang="en-GB" dirty="0"/>
              <a:t>Background in Argumentation Theory and Science and Technology Studies </a:t>
            </a:r>
          </a:p>
          <a:p>
            <a:r>
              <a:rPr lang="en-GB" dirty="0"/>
              <a:t>RRI Tools, RiConfigure, </a:t>
            </a:r>
            <a:r>
              <a:rPr lang="en-GB" dirty="0" err="1"/>
              <a:t>RRIStart</a:t>
            </a:r>
            <a:r>
              <a:rPr lang="en-GB" dirty="0"/>
              <a:t> </a:t>
            </a:r>
          </a:p>
          <a:p>
            <a:r>
              <a:rPr lang="en-GB" dirty="0"/>
              <a:t>E-mail: </a:t>
            </a:r>
            <a:r>
              <a:rPr lang="en-GB" dirty="0">
                <a:hlinkClick r:id="rId2"/>
              </a:rPr>
              <a:t>eugen.popa@wur.nl</a:t>
            </a:r>
            <a:r>
              <a:rPr lang="en-GB" dirty="0"/>
              <a:t> </a:t>
            </a:r>
          </a:p>
          <a:p>
            <a:r>
              <a:rPr lang="en-GB" dirty="0"/>
              <a:t>LinkedIn, ResearchGate</a:t>
            </a: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26AE4-EB7D-40F7-B078-B2032DC20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18" y="1825625"/>
            <a:ext cx="2272095" cy="22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195E-614B-4338-B787-C1DBC7F3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815"/>
            <a:ext cx="9144000" cy="1062946"/>
          </a:xfrm>
        </p:spPr>
        <p:txBody>
          <a:bodyPr>
            <a:normAutofit/>
          </a:bodyPr>
          <a:lstStyle/>
          <a:p>
            <a:r>
              <a:rPr lang="en-US" b="1" dirty="0"/>
              <a:t>Thank you! Q</a:t>
            </a:r>
            <a:r>
              <a:rPr lang="en-GB" b="1" dirty="0" err="1"/>
              <a:t>uestions</a:t>
            </a:r>
            <a:r>
              <a:rPr lang="en-GB" b="1" dirty="0"/>
              <a:t>?</a:t>
            </a:r>
            <a:endParaRPr lang="en-GB" dirty="0"/>
          </a:p>
        </p:txBody>
      </p:sp>
      <p:pic>
        <p:nvPicPr>
          <p:cNvPr id="1027" name="Picture 3" descr="01_word_template_riconfig_working_a borito">
            <a:extLst>
              <a:ext uri="{FF2B5EF4-FFF2-40B4-BE49-F238E27FC236}">
                <a16:creationId xmlns:a16="http://schemas.microsoft.com/office/drawing/2014/main" id="{2D55F51C-EF40-4648-B2D0-97BC1BCE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3209533" y="0"/>
            <a:ext cx="5547168" cy="28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54E570-A2F6-41AB-8280-D1AE4E6551EB}"/>
              </a:ext>
            </a:extLst>
          </p:cNvPr>
          <p:cNvSpPr/>
          <p:nvPr/>
        </p:nvSpPr>
        <p:spPr>
          <a:xfrm>
            <a:off x="3815255" y="4844919"/>
            <a:ext cx="4561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dr.</a:t>
            </a:r>
            <a:r>
              <a:rPr lang="en-GB" dirty="0"/>
              <a:t> Eugen </a:t>
            </a:r>
            <a:r>
              <a:rPr lang="en-GB" dirty="0" err="1"/>
              <a:t>Octav</a:t>
            </a:r>
            <a:r>
              <a:rPr lang="en-GB" dirty="0"/>
              <a:t> Popa</a:t>
            </a:r>
          </a:p>
          <a:p>
            <a:pPr algn="ctr"/>
            <a:r>
              <a:rPr lang="en-GB" dirty="0"/>
              <a:t>Post-doc Researcher Responsible Innovation</a:t>
            </a:r>
          </a:p>
          <a:p>
            <a:pPr algn="ctr"/>
            <a:r>
              <a:rPr lang="en-GB" dirty="0"/>
              <a:t>Wageningen University and Research</a:t>
            </a:r>
          </a:p>
          <a:p>
            <a:pPr algn="ctr"/>
            <a:r>
              <a:rPr lang="en-GB" dirty="0">
                <a:hlinkClick r:id="rId3"/>
              </a:rPr>
              <a:t>eugen.popa@wur.nl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28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312574"/>
            <a:ext cx="10515600" cy="1325563"/>
          </a:xfrm>
        </p:spPr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Review the concept of QHC</a:t>
            </a:r>
          </a:p>
          <a:p>
            <a:pPr marL="514350" indent="-514350">
              <a:buAutoNum type="arabicPeriod"/>
            </a:pPr>
            <a:r>
              <a:rPr lang="en-GB" dirty="0"/>
              <a:t>The QHC praxis as we encountered it</a:t>
            </a:r>
          </a:p>
          <a:p>
            <a:pPr marL="514350" indent="-514350">
              <a:buAutoNum type="arabicPeriod"/>
            </a:pPr>
            <a:r>
              <a:rPr lang="en-GB" dirty="0"/>
              <a:t>Lessons learned</a:t>
            </a:r>
          </a:p>
          <a:p>
            <a:pPr marL="514350" indent="-514350">
              <a:buAutoNum type="arabicPeriod"/>
            </a:pPr>
            <a:r>
              <a:rPr lang="en-GB" dirty="0"/>
              <a:t>Outstanding questions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312574"/>
            <a:ext cx="10515600" cy="1325563"/>
          </a:xfrm>
        </p:spPr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The concept of QHC</a:t>
            </a:r>
          </a:p>
          <a:p>
            <a:pPr marL="514350" indent="-514350">
              <a:buAutoNum type="arabicPeriod"/>
            </a:pPr>
            <a:r>
              <a:rPr lang="en-GB" dirty="0"/>
              <a:t>The QHC praxis</a:t>
            </a:r>
          </a:p>
          <a:p>
            <a:pPr marL="514350" indent="-514350">
              <a:buAutoNum type="arabicPeriod"/>
            </a:pPr>
            <a:r>
              <a:rPr lang="en-GB" dirty="0"/>
              <a:t>Lessons learned</a:t>
            </a:r>
          </a:p>
          <a:p>
            <a:pPr marL="514350" indent="-514350">
              <a:buAutoNum type="arabicPeriod"/>
            </a:pPr>
            <a:r>
              <a:rPr lang="en-GB" dirty="0"/>
              <a:t>Outstanding questions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6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bit of (well-known) history</a:t>
            </a: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st&amp;#39; letters show strain between DNA pioneers - BBC News">
            <a:extLst>
              <a:ext uri="{FF2B5EF4-FFF2-40B4-BE49-F238E27FC236}">
                <a16:creationId xmlns:a16="http://schemas.microsoft.com/office/drawing/2014/main" id="{6FC63F51-5CB9-4ED3-B3F0-2A216701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866292" cy="18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232B6C-7677-4CB3-A544-05E5EA9E9B10}"/>
              </a:ext>
            </a:extLst>
          </p:cNvPr>
          <p:cNvCxnSpPr>
            <a:cxnSpLocks/>
          </p:cNvCxnSpPr>
          <p:nvPr/>
        </p:nvCxnSpPr>
        <p:spPr>
          <a:xfrm>
            <a:off x="3985846" y="2602523"/>
            <a:ext cx="1254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D8D9E3-79C8-4954-85FB-99D8D78D1B3B}"/>
              </a:ext>
            </a:extLst>
          </p:cNvPr>
          <p:cNvSpPr txBox="1"/>
          <p:nvPr/>
        </p:nvSpPr>
        <p:spPr>
          <a:xfrm>
            <a:off x="5369168" y="2461845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double helix</a:t>
            </a:r>
          </a:p>
        </p:txBody>
      </p:sp>
      <p:pic>
        <p:nvPicPr>
          <p:cNvPr id="2052" name="Picture 4" descr="Double Helix - The Definitive Guide | Biology Dictionary">
            <a:extLst>
              <a:ext uri="{FF2B5EF4-FFF2-40B4-BE49-F238E27FC236}">
                <a16:creationId xmlns:a16="http://schemas.microsoft.com/office/drawing/2014/main" id="{4B75D388-211A-41A0-88A6-39839717D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5317" r="49262" b="25073"/>
          <a:stretch/>
        </p:blipFill>
        <p:spPr bwMode="auto">
          <a:xfrm>
            <a:off x="7201722" y="1600524"/>
            <a:ext cx="1285788" cy="20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611977-5E66-4372-A3EC-428888686C49}"/>
              </a:ext>
            </a:extLst>
          </p:cNvPr>
          <p:cNvSpPr txBox="1"/>
          <p:nvPr/>
        </p:nvSpPr>
        <p:spPr>
          <a:xfrm>
            <a:off x="8487511" y="1887415"/>
            <a:ext cx="327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Crick, F. H. C., &amp; Watson, J. D. (1953). Molecular structure of </a:t>
            </a:r>
            <a:r>
              <a:rPr lang="en-US" sz="1600" dirty="0" err="1"/>
              <a:t>deoxypentose</a:t>
            </a:r>
            <a:r>
              <a:rPr lang="en-US" sz="1600" dirty="0"/>
              <a:t> nucleic acids. </a:t>
            </a:r>
            <a:r>
              <a:rPr lang="en-US" sz="1600" i="1" dirty="0"/>
              <a:t>Nature</a:t>
            </a:r>
            <a:r>
              <a:rPr lang="en-US" sz="1600" dirty="0"/>
              <a:t>, </a:t>
            </a:r>
            <a:r>
              <a:rPr lang="en-US" sz="1600" i="1" dirty="0"/>
              <a:t>171</a:t>
            </a:r>
            <a:r>
              <a:rPr lang="en-US" sz="1600" dirty="0"/>
              <a:t>, 738-740.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D3E292-FCE1-46B2-890F-99A32C888C37}"/>
              </a:ext>
            </a:extLst>
          </p:cNvPr>
          <p:cNvSpPr/>
          <p:nvPr/>
        </p:nvSpPr>
        <p:spPr>
          <a:xfrm>
            <a:off x="9093848" y="4115783"/>
            <a:ext cx="28213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</a:rPr>
              <a:t>Etzkowitz, H. and L. Leydesdorff (2000). "The dynamics of innovation: from National Systems and “Mode 2” to a Triple Helix of university–industry–government relations." </a:t>
            </a:r>
            <a:r>
              <a:rPr lang="en-US" sz="1400" u="sng" dirty="0">
                <a:latin typeface="Segoe UI" panose="020B0502040204020203" pitchFamily="34" charset="0"/>
              </a:rPr>
              <a:t>Research Policy </a:t>
            </a:r>
            <a:r>
              <a:rPr lang="en-US" sz="1400" b="1" u="sng" dirty="0">
                <a:latin typeface="Segoe UI" panose="020B0502040204020203" pitchFamily="34" charset="0"/>
              </a:rPr>
              <a:t>29</a:t>
            </a:r>
            <a:r>
              <a:rPr lang="en-US" sz="1400" u="sng" dirty="0">
                <a:latin typeface="Segoe UI" panose="020B0502040204020203" pitchFamily="34" charset="0"/>
              </a:rPr>
              <a:t>(2): 109-123.</a:t>
            </a:r>
            <a:endParaRPr lang="en-GB" sz="1400" dirty="0"/>
          </a:p>
        </p:txBody>
      </p:sp>
      <p:pic>
        <p:nvPicPr>
          <p:cNvPr id="2054" name="Picture 6" descr="Método de Innovación de la Triple Hélice">
            <a:extLst>
              <a:ext uri="{FF2B5EF4-FFF2-40B4-BE49-F238E27FC236}">
                <a16:creationId xmlns:a16="http://schemas.microsoft.com/office/drawing/2014/main" id="{3764677C-74B9-43A3-816A-2D023427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3621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4DC2E0-4137-48D2-89AD-BCB9E0B7A0F8}"/>
              </a:ext>
            </a:extLst>
          </p:cNvPr>
          <p:cNvCxnSpPr>
            <a:cxnSpLocks/>
          </p:cNvCxnSpPr>
          <p:nvPr/>
        </p:nvCxnSpPr>
        <p:spPr>
          <a:xfrm>
            <a:off x="3956538" y="4747846"/>
            <a:ext cx="1254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E478A8-2CAE-4494-9A3F-F150DDCDF2F5}"/>
              </a:ext>
            </a:extLst>
          </p:cNvPr>
          <p:cNvSpPr txBox="1"/>
          <p:nvPr/>
        </p:nvSpPr>
        <p:spPr>
          <a:xfrm>
            <a:off x="5369168" y="4563180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triple helix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8FAB7BF-DB46-46BA-84E8-E3496BB4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22" y="4233312"/>
            <a:ext cx="1770451" cy="12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8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QHC</a:t>
            </a: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E75ADFB-B47B-4AD6-B9B6-674B1A61D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 r="51466" b="62768"/>
          <a:stretch/>
        </p:blipFill>
        <p:spPr bwMode="auto">
          <a:xfrm>
            <a:off x="756744" y="1690688"/>
            <a:ext cx="1702677" cy="16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A25641-312E-47C5-9D91-B7AB32460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2" r="26647" b="62358"/>
          <a:stretch/>
        </p:blipFill>
        <p:spPr bwMode="auto">
          <a:xfrm>
            <a:off x="2459421" y="1672843"/>
            <a:ext cx="1587062" cy="16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19CBB8-053D-4553-83F4-B0CF34CB0C9C}"/>
              </a:ext>
            </a:extLst>
          </p:cNvPr>
          <p:cNvCxnSpPr>
            <a:cxnSpLocks/>
          </p:cNvCxnSpPr>
          <p:nvPr/>
        </p:nvCxnSpPr>
        <p:spPr>
          <a:xfrm>
            <a:off x="4255074" y="2393529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85BED4-C576-431F-B3CD-8FF230B59DBC}"/>
              </a:ext>
            </a:extLst>
          </p:cNvPr>
          <p:cNvSpPr txBox="1"/>
          <p:nvPr/>
        </p:nvSpPr>
        <p:spPr>
          <a:xfrm>
            <a:off x="5097517" y="2166047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quadruple helix</a:t>
            </a:r>
          </a:p>
        </p:txBody>
      </p:sp>
      <p:pic>
        <p:nvPicPr>
          <p:cNvPr id="6148" name="Picture 4" descr="Four overlapping coloured circles with associated text next to each one. First circle labelled &quot;Academic Research social lab 1: How research organizations initiate new constellations?&quot;, second circle labelled &quot;Industry social lab 2: How industry initiates new constellations?&quot;, third circle &quot;Public sector social lab 3: How the public sector initiates new constellations?&quot;, circle four &quot;Civil Society social lab four: How civil society initiates new constellations?&quot; ">
            <a:extLst>
              <a:ext uri="{FF2B5EF4-FFF2-40B4-BE49-F238E27FC236}">
                <a16:creationId xmlns:a16="http://schemas.microsoft.com/office/drawing/2014/main" id="{376AC368-FE4A-4EC4-A8FE-B6979B6F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91" y="3828934"/>
            <a:ext cx="77438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4585A5-C96A-4206-9EA0-ABD2BD6F122C}"/>
              </a:ext>
            </a:extLst>
          </p:cNvPr>
          <p:cNvCxnSpPr>
            <a:cxnSpLocks/>
          </p:cNvCxnSpPr>
          <p:nvPr/>
        </p:nvCxnSpPr>
        <p:spPr>
          <a:xfrm flipH="1" flipV="1">
            <a:off x="5749160" y="4910022"/>
            <a:ext cx="1534509" cy="139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00398D-A03B-4E80-850B-057D861F91E3}"/>
              </a:ext>
            </a:extLst>
          </p:cNvPr>
          <p:cNvSpPr txBox="1"/>
          <p:nvPr/>
        </p:nvSpPr>
        <p:spPr>
          <a:xfrm>
            <a:off x="7283669" y="6292820"/>
            <a:ext cx="28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Jackpot!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B2EC4C-1101-44A7-A4A3-876C972C90FD}"/>
              </a:ext>
            </a:extLst>
          </p:cNvPr>
          <p:cNvSpPr/>
          <p:nvPr/>
        </p:nvSpPr>
        <p:spPr>
          <a:xfrm>
            <a:off x="7514897" y="1830081"/>
            <a:ext cx="4466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Carayannis</a:t>
            </a:r>
            <a:r>
              <a:rPr lang="en-US" sz="1600" dirty="0"/>
              <a:t>, E. and D. Campbell (2009). "'Mode 3'and'Quadruple Helix': toward a 21st century fractal innovation ecosystem." </a:t>
            </a:r>
            <a:r>
              <a:rPr lang="en-US" sz="1600" u="sng" dirty="0"/>
              <a:t>International journal of technology management </a:t>
            </a:r>
            <a:r>
              <a:rPr lang="en-US" sz="1600" b="1" u="sng" dirty="0"/>
              <a:t>46</a:t>
            </a:r>
            <a:r>
              <a:rPr lang="en-US" sz="1600" u="sng" dirty="0"/>
              <a:t>(3/4): 201-234.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306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0916"/>
          </a:xfrm>
        </p:spPr>
        <p:txBody>
          <a:bodyPr/>
          <a:lstStyle/>
          <a:p>
            <a:r>
              <a:rPr lang="ro-RO" dirty="0"/>
              <a:t>3. Why QHC?</a:t>
            </a:r>
            <a:endParaRPr lang="en-GB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021C4-C3F6-474B-A5B0-49C19EB8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917"/>
            <a:ext cx="10515600" cy="4737046"/>
          </a:xfrm>
        </p:spPr>
        <p:txBody>
          <a:bodyPr>
            <a:normAutofit/>
          </a:bodyPr>
          <a:lstStyle/>
          <a:p>
            <a:r>
              <a:rPr lang="ro-RO" dirty="0"/>
              <a:t>Two types of reasons</a:t>
            </a:r>
          </a:p>
          <a:p>
            <a:pPr lvl="1"/>
            <a:r>
              <a:rPr lang="ro-RO" dirty="0"/>
              <a:t>Normative/moral reasons:</a:t>
            </a:r>
          </a:p>
          <a:p>
            <a:pPr lvl="2"/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QHC is a more </a:t>
            </a:r>
            <a:r>
              <a:rPr lang="ro-RO" i="1" dirty="0">
                <a:solidFill>
                  <a:schemeClr val="accent1">
                    <a:lumMod val="50000"/>
                  </a:schemeClr>
                </a:solidFill>
              </a:rPr>
              <a:t>inclusive form of innovation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(“democratization”)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QHC is more sensitive to a diversity of innovation </a:t>
            </a:r>
            <a:r>
              <a:rPr lang="ro-RO" i="1" dirty="0">
                <a:solidFill>
                  <a:schemeClr val="accent1">
                    <a:lumMod val="50000"/>
                  </a:schemeClr>
                </a:solidFill>
              </a:rPr>
              <a:t>risks</a:t>
            </a:r>
          </a:p>
          <a:p>
            <a:pPr lvl="2"/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QHC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directs funding towards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sustainability</a:t>
            </a:r>
            <a:endParaRPr lang="ro-RO" i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/>
              <a:t>Pragmatic/strategic reasons: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QHC employs more knowledge resources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QHC is more resilient (no unexpected resistance)</a:t>
            </a:r>
          </a:p>
          <a:p>
            <a:r>
              <a:rPr lang="en-US" dirty="0"/>
              <a:t>Disadvantages?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Less innovative (more constraints)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expensive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 vs. content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1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RiConfigure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Investigate QHC in real life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barriers and opportunities for success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2. </a:t>
            </a:r>
            <a:r>
              <a:rPr lang="en-US" dirty="0">
                <a:sym typeface="Wingdings" panose="05000000000000000000" pitchFamily="2" charset="2"/>
              </a:rPr>
              <a:t>Analyze the relationship between QHC and </a:t>
            </a:r>
            <a:r>
              <a:rPr lang="en-US" i="1" dirty="0">
                <a:sym typeface="Wingdings" panose="05000000000000000000" pitchFamily="2" charset="2"/>
              </a:rPr>
              <a:t>responsibility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is the QHC a way of doing RRI?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3. Analyze the relationship between QHC and </a:t>
            </a:r>
            <a:r>
              <a:rPr lang="en-US" i="1" dirty="0"/>
              <a:t>governance structures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what can governance structures do to enhance successful 	QHCs?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8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7BBD-BE4C-4309-B987-97DF868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312574"/>
            <a:ext cx="10515600" cy="1325563"/>
          </a:xfrm>
        </p:spPr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AD-52CC-4517-98EA-4BA30001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The concept of QHC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The QHC praxis </a:t>
            </a:r>
          </a:p>
          <a:p>
            <a:pPr marL="514350" indent="-514350">
              <a:buAutoNum type="arabicPeriod"/>
            </a:pPr>
            <a:r>
              <a:rPr lang="en-GB" dirty="0"/>
              <a:t>Lessons learned</a:t>
            </a:r>
          </a:p>
          <a:p>
            <a:pPr marL="514350" indent="-514350">
              <a:buAutoNum type="arabicPeriod"/>
            </a:pPr>
            <a:r>
              <a:rPr lang="en-GB" dirty="0"/>
              <a:t>Outstanding questions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 descr="01_word_template_riconfig_working_a borito">
            <a:extLst>
              <a:ext uri="{FF2B5EF4-FFF2-40B4-BE49-F238E27FC236}">
                <a16:creationId xmlns:a16="http://schemas.microsoft.com/office/drawing/2014/main" id="{7AC69E84-A921-4E1B-805A-B38677C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12459" b="61150"/>
          <a:stretch>
            <a:fillRect/>
          </a:stretch>
        </p:blipFill>
        <p:spPr bwMode="auto">
          <a:xfrm>
            <a:off x="9706708" y="-2253"/>
            <a:ext cx="2485292" cy="1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9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9FA8CD468AF24F8F790BB7A06E8581" ma:contentTypeVersion="16" ma:contentTypeDescription="Opret et nyt dokument." ma:contentTypeScope="" ma:versionID="1c7c31c7d3c61881f0d3899536f87ea5">
  <xsd:schema xmlns:xsd="http://www.w3.org/2001/XMLSchema" xmlns:xs="http://www.w3.org/2001/XMLSchema" xmlns:p="http://schemas.microsoft.com/office/2006/metadata/properties" xmlns:ns2="5a4cf644-9ecf-432e-a55e-0aa27ab630e1" xmlns:ns3="9ec8febd-0ba3-45f7-9d52-a47f82028d40" targetNamespace="http://schemas.microsoft.com/office/2006/metadata/properties" ma:root="true" ma:fieldsID="a5b377e3a86b2448cc6def1f59d352b0" ns2:_="" ns3:_="">
    <xsd:import namespace="5a4cf644-9ecf-432e-a55e-0aa27ab630e1"/>
    <xsd:import namespace="9ec8febd-0ba3-45f7-9d52-a47f82028d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cf644-9ecf-432e-a55e-0aa27ab630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dst delt eft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8febd-0ba3-45f7-9d52-a47f82028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C051CD-2AF6-42BE-801C-79023BB3A317}"/>
</file>

<file path=customXml/itemProps2.xml><?xml version="1.0" encoding="utf-8"?>
<ds:datastoreItem xmlns:ds="http://schemas.openxmlformats.org/officeDocument/2006/customXml" ds:itemID="{18AC0C0B-E027-450C-AC19-291280131116}"/>
</file>

<file path=customXml/itemProps3.xml><?xml version="1.0" encoding="utf-8"?>
<ds:datastoreItem xmlns:ds="http://schemas.openxmlformats.org/officeDocument/2006/customXml" ds:itemID="{BA71EE9C-1E0A-4733-A5E2-841433B995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943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Wingdings</vt:lpstr>
      <vt:lpstr>Office Theme</vt:lpstr>
      <vt:lpstr>Quadruple Helix Collaborations in Practice </vt:lpstr>
      <vt:lpstr>Speaker</vt:lpstr>
      <vt:lpstr>Agenda for today</vt:lpstr>
      <vt:lpstr>Agenda for today</vt:lpstr>
      <vt:lpstr>A bit of (well-known) history</vt:lpstr>
      <vt:lpstr>History of QHC</vt:lpstr>
      <vt:lpstr>3. Why QHC?</vt:lpstr>
      <vt:lpstr>RiConfigure Aims</vt:lpstr>
      <vt:lpstr>Agenda for today</vt:lpstr>
      <vt:lpstr>RiConfigure Cases </vt:lpstr>
      <vt:lpstr>1. The concept and the reality</vt:lpstr>
      <vt:lpstr>Example</vt:lpstr>
      <vt:lpstr>QHC as a process?</vt:lpstr>
      <vt:lpstr>Agenda for today</vt:lpstr>
      <vt:lpstr>3. Lessons learned </vt:lpstr>
      <vt:lpstr>3. Lessons learned </vt:lpstr>
      <vt:lpstr>Agenda for today</vt:lpstr>
      <vt:lpstr>4. Outstanding question #1</vt:lpstr>
      <vt:lpstr>4. Outstanding question #2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Quadruple Helix Collaborations</dc:title>
  <dc:creator>Popa, Eugen</dc:creator>
  <cp:lastModifiedBy>Frederik Langkjær</cp:lastModifiedBy>
  <cp:revision>69</cp:revision>
  <dcterms:created xsi:type="dcterms:W3CDTF">2021-06-06T09:39:41Z</dcterms:created>
  <dcterms:modified xsi:type="dcterms:W3CDTF">2021-08-02T11:10:57Z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0x010100AB9FA8CD468AF24F8F790BB7A06E8581</vt:lpwstr>
  </property>
</Properties>
</file>