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83" r:id="rId3"/>
    <p:sldId id="278" r:id="rId4"/>
    <p:sldId id="284" r:id="rId5"/>
    <p:sldId id="285" r:id="rId6"/>
    <p:sldId id="287" r:id="rId7"/>
    <p:sldId id="288" r:id="rId8"/>
    <p:sldId id="286" r:id="rId9"/>
    <p:sldId id="289" r:id="rId10"/>
    <p:sldId id="266" r:id="rId1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1"/>
    <a:srgbClr val="F2F2F2"/>
    <a:srgbClr val="97CCEE"/>
    <a:srgbClr val="53B0E3"/>
    <a:srgbClr val="FFE292"/>
    <a:srgbClr val="FECF5A"/>
    <a:srgbClr val="F6977A"/>
    <a:srgbClr val="F26648"/>
    <a:srgbClr val="8AC96E"/>
    <a:srgbClr val="BBD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0" d="100"/>
          <a:sy n="110" d="100"/>
        </p:scale>
        <p:origin x="264" y="108"/>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195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53F1A8-42BC-404C-9E2A-A7A01EE98B60}" type="datetimeFigureOut">
              <a:rPr lang="hu-HU" smtClean="0"/>
              <a:pPr/>
              <a:t>2021. 08. 02.</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F2CD6-103B-43F6-9222-97BCB001191F}" type="slidenum">
              <a:rPr lang="hu-HU" smtClean="0"/>
              <a:pPr/>
              <a:t>‹nr.›</a:t>
            </a:fld>
            <a:endParaRPr lang="hu-HU"/>
          </a:p>
        </p:txBody>
      </p:sp>
    </p:spTree>
    <p:extLst>
      <p:ext uri="{BB962C8B-B14F-4D97-AF65-F5344CB8AC3E}">
        <p14:creationId xmlns:p14="http://schemas.microsoft.com/office/powerpoint/2010/main" val="27797259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9875" name="Rectangle 3"/>
          <p:cNvSpPr>
            <a:spLocks noGrp="1" noChangeArrowheads="1"/>
          </p:cNvSpPr>
          <p:nvPr>
            <p:ph type="subTitle" idx="1"/>
          </p:nvPr>
        </p:nvSpPr>
        <p:spPr>
          <a:xfrm>
            <a:off x="4944534" y="5157789"/>
            <a:ext cx="6913033" cy="960437"/>
          </a:xfrm>
        </p:spPr>
        <p:txBody>
          <a:bodyPr/>
          <a:lstStyle>
            <a:lvl1pPr marL="0" indent="0" algn="r">
              <a:buFont typeface="Wingdings" panose="05000000000000000000" pitchFamily="2" charset="2"/>
              <a:buNone/>
              <a:defRPr sz="2200"/>
            </a:lvl1pPr>
          </a:lstStyle>
          <a:p>
            <a:pPr lvl="0"/>
            <a:r>
              <a:rPr lang="hu-HU" altLang="hu-HU" noProof="0"/>
              <a:t>Alcím mintájának szerkesztése</a:t>
            </a:r>
          </a:p>
        </p:txBody>
      </p:sp>
      <p:pic>
        <p:nvPicPr>
          <p:cNvPr id="5" name="Kép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3706941"/>
          </a:xfrm>
          <a:prstGeom prst="rect">
            <a:avLst/>
          </a:prstGeom>
        </p:spPr>
      </p:pic>
      <p:sp>
        <p:nvSpPr>
          <p:cNvPr id="79874" name="Rectangle 2"/>
          <p:cNvSpPr>
            <a:spLocks noGrp="1" noChangeArrowheads="1"/>
          </p:cNvSpPr>
          <p:nvPr>
            <p:ph type="ctrTitle"/>
          </p:nvPr>
        </p:nvSpPr>
        <p:spPr>
          <a:xfrm>
            <a:off x="2446867" y="3375660"/>
            <a:ext cx="9410700" cy="1295400"/>
          </a:xfrm>
        </p:spPr>
        <p:txBody>
          <a:bodyPr/>
          <a:lstStyle>
            <a:lvl1pPr algn="ctr">
              <a:defRPr sz="4500">
                <a:solidFill>
                  <a:schemeClr val="tx1"/>
                </a:solidFill>
              </a:defRPr>
            </a:lvl1pPr>
          </a:lstStyle>
          <a:p>
            <a:pPr lvl="0"/>
            <a:r>
              <a:rPr lang="hu-HU" altLang="hu-HU" noProof="0" dirty="0"/>
              <a:t>Mintacím szerkesztése</a:t>
            </a:r>
          </a:p>
        </p:txBody>
      </p:sp>
      <p:pic>
        <p:nvPicPr>
          <p:cNvPr id="7" name="Kép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613" y="5053044"/>
            <a:ext cx="3038057" cy="1169926"/>
          </a:xfrm>
          <a:prstGeom prst="rect">
            <a:avLst/>
          </a:prstGeom>
        </p:spPr>
      </p:pic>
      <p:pic>
        <p:nvPicPr>
          <p:cNvPr id="13" name="Picture 4" descr="http://t3.gstatic.com/images?q=tbn:ANd9GcRwm2k0wH4GiElhcuJG9AxaQp9-OovKOh3UHP6Q05WYshxJhtO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80670" y="5328583"/>
            <a:ext cx="928272" cy="618848"/>
          </a:xfrm>
          <a:prstGeom prst="rect">
            <a:avLst/>
          </a:prstGeom>
          <a:noFill/>
          <a:extLst>
            <a:ext uri="{909E8E84-426E-40DD-AFC4-6F175D3DCCD1}">
              <a14:hiddenFill xmlns:a14="http://schemas.microsoft.com/office/drawing/2010/main">
                <a:solidFill>
                  <a:srgbClr val="FFFFFF"/>
                </a:solidFill>
              </a14:hiddenFill>
            </a:ext>
          </a:extLst>
        </p:spPr>
      </p:pic>
      <p:pic>
        <p:nvPicPr>
          <p:cNvPr id="9" name="Kép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67138" y="5328231"/>
            <a:ext cx="619200" cy="619200"/>
          </a:xfrm>
          <a:prstGeom prst="rect">
            <a:avLst/>
          </a:prstGeom>
        </p:spPr>
      </p:pic>
      <p:pic>
        <p:nvPicPr>
          <p:cNvPr id="14" name="Kép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322644"/>
            <a:ext cx="12192000" cy="536075"/>
          </a:xfrm>
          <a:prstGeom prst="rect">
            <a:avLst/>
          </a:prstGeom>
        </p:spPr>
      </p:pic>
      <p:sp>
        <p:nvSpPr>
          <p:cNvPr id="17" name="Téglalap 16"/>
          <p:cNvSpPr/>
          <p:nvPr userDrawn="1"/>
        </p:nvSpPr>
        <p:spPr bwMode="auto">
          <a:xfrm>
            <a:off x="0" y="6322644"/>
            <a:ext cx="12192000" cy="535355"/>
          </a:xfrm>
          <a:prstGeom prst="rect">
            <a:avLst/>
          </a:prstGeom>
          <a:solidFill>
            <a:schemeClr val="bg1">
              <a:alpha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57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gyéni elrendezés">
    <p:spTree>
      <p:nvGrpSpPr>
        <p:cNvPr id="1" name=""/>
        <p:cNvGrpSpPr/>
        <p:nvPr/>
      </p:nvGrpSpPr>
      <p:grpSpPr>
        <a:xfrm>
          <a:off x="0" y="0"/>
          <a:ext cx="0" cy="0"/>
          <a:chOff x="0" y="0"/>
          <a:chExt cx="0" cy="0"/>
        </a:xfrm>
      </p:grpSpPr>
      <p:sp>
        <p:nvSpPr>
          <p:cNvPr id="3" name="Dia számának helye 2"/>
          <p:cNvSpPr>
            <a:spLocks noGrp="1"/>
          </p:cNvSpPr>
          <p:nvPr>
            <p:ph type="sldNum" sz="quarter" idx="10"/>
          </p:nvPr>
        </p:nvSpPr>
        <p:spPr/>
        <p:txBody>
          <a:bodyPr/>
          <a:lstStyle/>
          <a:p>
            <a:pPr fontAlgn="base">
              <a:spcBef>
                <a:spcPct val="0"/>
              </a:spcBef>
              <a:spcAft>
                <a:spcPct val="0"/>
              </a:spcAft>
              <a:defRPr/>
            </a:pPr>
            <a:fld id="{10B4581A-51B0-4599-B876-73C48FE329A6}" type="slidenum">
              <a:rPr lang="hu-HU" altLang="hu-HU" smtClean="0">
                <a:solidFill>
                  <a:srgbClr val="000000"/>
                </a:solidFill>
              </a:rPr>
              <a:pPr fontAlgn="base">
                <a:spcBef>
                  <a:spcPct val="0"/>
                </a:spcBef>
                <a:spcAft>
                  <a:spcPct val="0"/>
                </a:spcAft>
                <a:defRPr/>
              </a:pPr>
              <a:t>‹nr.›</a:t>
            </a:fld>
            <a:endParaRPr lang="hu-HU" altLang="hu-HU" dirty="0">
              <a:solidFill>
                <a:srgbClr val="000000"/>
              </a:solidFill>
            </a:endParaRPr>
          </a:p>
        </p:txBody>
      </p:sp>
      <p:sp>
        <p:nvSpPr>
          <p:cNvPr id="7" name="Téglalap 6"/>
          <p:cNvSpPr/>
          <p:nvPr userDrawn="1"/>
        </p:nvSpPr>
        <p:spPr bwMode="auto">
          <a:xfrm>
            <a:off x="0" y="0"/>
            <a:ext cx="12192000" cy="6858000"/>
          </a:xfrm>
          <a:prstGeom prst="rect">
            <a:avLst/>
          </a:prstGeom>
          <a:gradFill flip="none" rotWithShape="1">
            <a:gsLst>
              <a:gs pos="0">
                <a:srgbClr val="53B0E3"/>
              </a:gs>
              <a:gs pos="100000">
                <a:srgbClr val="97CCEE"/>
              </a:gs>
            </a:gsLst>
            <a:lin ang="16200000" scaled="1"/>
            <a:tileRect/>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Grp="1" noChangeArrowheads="1"/>
          </p:cNvSpPr>
          <p:nvPr>
            <p:ph type="ctrTitle"/>
          </p:nvPr>
        </p:nvSpPr>
        <p:spPr>
          <a:xfrm>
            <a:off x="2446867" y="3375660"/>
            <a:ext cx="9410700" cy="1295400"/>
          </a:xfrm>
          <a:noFill/>
        </p:spPr>
        <p:txBody>
          <a:bodyPr/>
          <a:lstStyle>
            <a:lvl1pPr algn="ctr">
              <a:defRPr sz="4500">
                <a:solidFill>
                  <a:schemeClr val="tx1"/>
                </a:solidFill>
              </a:defRPr>
            </a:lvl1pPr>
          </a:lstStyle>
          <a:p>
            <a:pPr lvl="0"/>
            <a:r>
              <a:rPr lang="hu-HU" altLang="hu-HU" noProof="0" dirty="0"/>
              <a:t>Mintacím szerkesztése</a:t>
            </a:r>
          </a:p>
        </p:txBody>
      </p:sp>
      <p:sp>
        <p:nvSpPr>
          <p:cNvPr id="6" name="Rectangle 3"/>
          <p:cNvSpPr>
            <a:spLocks noGrp="1" noChangeArrowheads="1"/>
          </p:cNvSpPr>
          <p:nvPr>
            <p:ph type="subTitle" idx="1"/>
          </p:nvPr>
        </p:nvSpPr>
        <p:spPr>
          <a:xfrm>
            <a:off x="4944534" y="5157789"/>
            <a:ext cx="6913033" cy="960437"/>
          </a:xfrm>
        </p:spPr>
        <p:txBody>
          <a:bodyPr/>
          <a:lstStyle>
            <a:lvl1pPr marL="0" indent="0" algn="r">
              <a:buFont typeface="Wingdings" panose="05000000000000000000" pitchFamily="2" charset="2"/>
              <a:buNone/>
              <a:defRPr sz="2200"/>
            </a:lvl1pPr>
          </a:lstStyle>
          <a:p>
            <a:pPr lvl="0"/>
            <a:r>
              <a:rPr lang="hu-HU" altLang="hu-HU" noProof="0"/>
              <a:t>Alcím mintájának szerkesztése</a:t>
            </a:r>
          </a:p>
        </p:txBody>
      </p:sp>
    </p:spTree>
    <p:extLst>
      <p:ext uri="{BB962C8B-B14F-4D97-AF65-F5344CB8AC3E}">
        <p14:creationId xmlns:p14="http://schemas.microsoft.com/office/powerpoint/2010/main" val="202702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Mintacím szerkesztése</a:t>
            </a:r>
          </a:p>
        </p:txBody>
      </p:sp>
      <p:sp>
        <p:nvSpPr>
          <p:cNvPr id="3" name="Tartalom helye 2"/>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Rectangle 6"/>
          <p:cNvSpPr>
            <a:spLocks noGrp="1" noChangeArrowheads="1"/>
          </p:cNvSpPr>
          <p:nvPr>
            <p:ph type="sldNum" sz="quarter" idx="11"/>
          </p:nvPr>
        </p:nvSpPr>
        <p:spPr/>
        <p:txBody>
          <a:bodyPr/>
          <a:lstStyle>
            <a:lvl1pPr>
              <a:defRPr/>
            </a:lvl1pPr>
          </a:lstStyle>
          <a:p>
            <a:pPr>
              <a:defRPr/>
            </a:pPr>
            <a:fld id="{26B70AD9-CE74-4DC9-BC90-151A28913D44}" type="slidenum">
              <a:rPr lang="hu-HU" altLang="hu-HU">
                <a:solidFill>
                  <a:srgbClr val="000000"/>
                </a:solidFill>
              </a:rPr>
              <a:pPr>
                <a:defRPr/>
              </a:pPr>
              <a:t>‹nr.›</a:t>
            </a:fld>
            <a:endParaRPr lang="hu-HU" altLang="hu-HU">
              <a:solidFill>
                <a:srgbClr val="000000"/>
              </a:solidFill>
            </a:endParaRPr>
          </a:p>
        </p:txBody>
      </p:sp>
    </p:spTree>
    <p:extLst>
      <p:ext uri="{BB962C8B-B14F-4D97-AF65-F5344CB8AC3E}">
        <p14:creationId xmlns:p14="http://schemas.microsoft.com/office/powerpoint/2010/main" val="247520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125538"/>
            <a:ext cx="5384800" cy="50006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125538"/>
            <a:ext cx="5384800" cy="50006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6"/>
          <p:cNvSpPr>
            <a:spLocks noGrp="1" noChangeArrowheads="1"/>
          </p:cNvSpPr>
          <p:nvPr>
            <p:ph type="sldNum" sz="quarter" idx="11"/>
          </p:nvPr>
        </p:nvSpPr>
        <p:spPr>
          <a:ln/>
        </p:spPr>
        <p:txBody>
          <a:bodyPr/>
          <a:lstStyle>
            <a:lvl1pPr>
              <a:defRPr/>
            </a:lvl1pPr>
          </a:lstStyle>
          <a:p>
            <a:pPr>
              <a:defRPr/>
            </a:pPr>
            <a:fld id="{00C16EEF-D5FB-46FB-87B2-7222E3192159}" type="slidenum">
              <a:rPr lang="hu-HU" altLang="hu-HU">
                <a:solidFill>
                  <a:srgbClr val="000000"/>
                </a:solidFill>
              </a:rPr>
              <a:pPr>
                <a:defRPr/>
              </a:pPr>
              <a:t>‹nr.›</a:t>
            </a:fld>
            <a:endParaRPr lang="hu-HU" altLang="hu-HU">
              <a:solidFill>
                <a:srgbClr val="000000"/>
              </a:solidFill>
            </a:endParaRPr>
          </a:p>
        </p:txBody>
      </p:sp>
    </p:spTree>
    <p:extLst>
      <p:ext uri="{BB962C8B-B14F-4D97-AF65-F5344CB8AC3E}">
        <p14:creationId xmlns:p14="http://schemas.microsoft.com/office/powerpoint/2010/main" val="237653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ím és szöveg a tartalom felett">
    <p:spTree>
      <p:nvGrpSpPr>
        <p:cNvPr id="1" name=""/>
        <p:cNvGrpSpPr/>
        <p:nvPr/>
      </p:nvGrpSpPr>
      <p:grpSpPr>
        <a:xfrm>
          <a:off x="0" y="0"/>
          <a:ext cx="0" cy="0"/>
          <a:chOff x="0" y="0"/>
          <a:chExt cx="0" cy="0"/>
        </a:xfrm>
      </p:grpSpPr>
      <p:sp>
        <p:nvSpPr>
          <p:cNvPr id="3" name="Szöveg helye 2"/>
          <p:cNvSpPr>
            <a:spLocks noGrp="1"/>
          </p:cNvSpPr>
          <p:nvPr>
            <p:ph type="body" sz="half" idx="1"/>
          </p:nvPr>
        </p:nvSpPr>
        <p:spPr>
          <a:xfrm>
            <a:off x="609600" y="1125538"/>
            <a:ext cx="10972800" cy="242411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09600" y="3702051"/>
            <a:ext cx="10972800" cy="24241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6"/>
          <p:cNvSpPr>
            <a:spLocks noGrp="1" noChangeArrowheads="1"/>
          </p:cNvSpPr>
          <p:nvPr>
            <p:ph type="sldNum" sz="quarter" idx="11"/>
          </p:nvPr>
        </p:nvSpPr>
        <p:spPr>
          <a:ln/>
        </p:spPr>
        <p:txBody>
          <a:bodyPr/>
          <a:lstStyle>
            <a:lvl1pPr>
              <a:defRPr/>
            </a:lvl1pPr>
          </a:lstStyle>
          <a:p>
            <a:pPr>
              <a:defRPr/>
            </a:pPr>
            <a:fld id="{8D1FEDE3-1490-4DB0-9BD7-EF7244E04B06}" type="slidenum">
              <a:rPr lang="hu-HU" altLang="hu-HU">
                <a:solidFill>
                  <a:srgbClr val="000000"/>
                </a:solidFill>
              </a:rPr>
              <a:pPr>
                <a:defRPr/>
              </a:pPr>
              <a:t>‹nr.›</a:t>
            </a:fld>
            <a:endParaRPr lang="hu-HU" altLang="hu-HU">
              <a:solidFill>
                <a:srgbClr val="000000"/>
              </a:solidFill>
            </a:endParaRPr>
          </a:p>
        </p:txBody>
      </p:sp>
      <p:sp>
        <p:nvSpPr>
          <p:cNvPr id="7" name="Cím 1"/>
          <p:cNvSpPr>
            <a:spLocks noGrp="1"/>
          </p:cNvSpPr>
          <p:nvPr>
            <p:ph type="title"/>
          </p:nvPr>
        </p:nvSpPr>
        <p:spPr>
          <a:xfrm>
            <a:off x="609600" y="476250"/>
            <a:ext cx="11582400" cy="431800"/>
          </a:xfrm>
        </p:spPr>
        <p:txBody>
          <a:bodyPr/>
          <a:lstStyle/>
          <a:p>
            <a:r>
              <a:rPr lang="hu-HU"/>
              <a:t>Mintacím szerkesztése</a:t>
            </a:r>
          </a:p>
        </p:txBody>
      </p:sp>
    </p:spTree>
    <p:extLst>
      <p:ext uri="{BB962C8B-B14F-4D97-AF65-F5344CB8AC3E}">
        <p14:creationId xmlns:p14="http://schemas.microsoft.com/office/powerpoint/2010/main" val="107630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125538"/>
            <a:ext cx="10972800" cy="5000625"/>
          </a:xfrm>
        </p:spPr>
        <p:txBody>
          <a:bodyPr/>
          <a:lstStyle/>
          <a:p>
            <a:pPr lvl="0"/>
            <a:endParaRPr lang="en-US" noProof="0"/>
          </a:p>
        </p:txBody>
      </p:sp>
      <p:sp>
        <p:nvSpPr>
          <p:cNvPr id="5" name="Rectangle 6"/>
          <p:cNvSpPr>
            <a:spLocks noGrp="1" noChangeArrowheads="1"/>
          </p:cNvSpPr>
          <p:nvPr>
            <p:ph type="sldNum" sz="quarter" idx="11"/>
          </p:nvPr>
        </p:nvSpPr>
        <p:spPr>
          <a:ln/>
        </p:spPr>
        <p:txBody>
          <a:bodyPr/>
          <a:lstStyle>
            <a:lvl1pPr>
              <a:defRPr/>
            </a:lvl1pPr>
          </a:lstStyle>
          <a:p>
            <a:fld id="{F7F18BF1-E210-4315-9337-65D7403BD9F8}" type="slidenum">
              <a:rPr lang="hu-HU" altLang="hu-HU">
                <a:solidFill>
                  <a:srgbClr val="000000"/>
                </a:solidFill>
              </a:rPr>
              <a:pPr/>
              <a:t>‹nr.›</a:t>
            </a:fld>
            <a:endParaRPr lang="hu-HU" altLang="hu-HU">
              <a:solidFill>
                <a:srgbClr val="000000"/>
              </a:solidFill>
            </a:endParaRPr>
          </a:p>
        </p:txBody>
      </p:sp>
      <p:sp>
        <p:nvSpPr>
          <p:cNvPr id="6" name="Cím 1"/>
          <p:cNvSpPr>
            <a:spLocks noGrp="1"/>
          </p:cNvSpPr>
          <p:nvPr>
            <p:ph type="title"/>
          </p:nvPr>
        </p:nvSpPr>
        <p:spPr>
          <a:xfrm>
            <a:off x="609600" y="476250"/>
            <a:ext cx="11582400" cy="431800"/>
          </a:xfrm>
        </p:spPr>
        <p:txBody>
          <a:bodyPr/>
          <a:lstStyle/>
          <a:p>
            <a:r>
              <a:rPr lang="hu-HU"/>
              <a:t>Mintacím szerkesztése</a:t>
            </a:r>
          </a:p>
        </p:txBody>
      </p:sp>
    </p:spTree>
    <p:extLst>
      <p:ext uri="{BB962C8B-B14F-4D97-AF65-F5344CB8AC3E}">
        <p14:creationId xmlns:p14="http://schemas.microsoft.com/office/powerpoint/2010/main" val="283712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Kép helye 2"/>
          <p:cNvSpPr>
            <a:spLocks noGrp="1"/>
          </p:cNvSpPr>
          <p:nvPr>
            <p:ph type="pic" idx="1"/>
          </p:nvPr>
        </p:nvSpPr>
        <p:spPr>
          <a:xfrm>
            <a:off x="5183187" y="1125539"/>
            <a:ext cx="6399211" cy="50006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7" name="Dia számának helye 6"/>
          <p:cNvSpPr>
            <a:spLocks noGrp="1"/>
          </p:cNvSpPr>
          <p:nvPr>
            <p:ph type="sldNum" sz="quarter" idx="12"/>
          </p:nvPr>
        </p:nvSpPr>
        <p:spPr/>
        <p:txBody>
          <a:bodyPr/>
          <a:lstStyle/>
          <a:p>
            <a:fld id="{F9682016-E226-447F-9B31-28564C8D572B}" type="slidenum">
              <a:rPr lang="hu-HU" smtClean="0"/>
              <a:pPr/>
              <a:t>‹nr.›</a:t>
            </a:fld>
            <a:endParaRPr lang="hu-HU"/>
          </a:p>
        </p:txBody>
      </p:sp>
      <p:sp>
        <p:nvSpPr>
          <p:cNvPr id="9" name="Tartalom helye 2"/>
          <p:cNvSpPr>
            <a:spLocks noGrp="1"/>
          </p:cNvSpPr>
          <p:nvPr>
            <p:ph idx="13"/>
          </p:nvPr>
        </p:nvSpPr>
        <p:spPr>
          <a:xfrm>
            <a:off x="609600" y="1125538"/>
            <a:ext cx="4162425" cy="5000625"/>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0" name="Cím 1"/>
          <p:cNvSpPr>
            <a:spLocks noGrp="1"/>
          </p:cNvSpPr>
          <p:nvPr>
            <p:ph type="title"/>
          </p:nvPr>
        </p:nvSpPr>
        <p:spPr>
          <a:xfrm>
            <a:off x="609600" y="476250"/>
            <a:ext cx="11582400" cy="431800"/>
          </a:xfrm>
        </p:spPr>
        <p:txBody>
          <a:bodyPr/>
          <a:lstStyle/>
          <a:p>
            <a:r>
              <a:rPr lang="hu-HU"/>
              <a:t>Mintacím szerkesztése</a:t>
            </a:r>
          </a:p>
        </p:txBody>
      </p:sp>
    </p:spTree>
    <p:extLst>
      <p:ext uri="{BB962C8B-B14F-4D97-AF65-F5344CB8AC3E}">
        <p14:creationId xmlns:p14="http://schemas.microsoft.com/office/powerpoint/2010/main" val="327688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5" name="Téglalap 4"/>
          <p:cNvSpPr/>
          <p:nvPr userDrawn="1"/>
        </p:nvSpPr>
        <p:spPr bwMode="auto">
          <a:xfrm>
            <a:off x="0" y="0"/>
            <a:ext cx="12192000" cy="6858000"/>
          </a:xfrm>
          <a:prstGeom prst="rect">
            <a:avLst/>
          </a:prstGeom>
          <a:gradFill flip="none" rotWithShape="1">
            <a:gsLst>
              <a:gs pos="0">
                <a:srgbClr val="8AC96E"/>
              </a:gs>
              <a:gs pos="100000">
                <a:srgbClr val="BBDC9B"/>
              </a:gs>
            </a:gsLst>
            <a:lin ang="16200000" scaled="1"/>
            <a:tileRect/>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anose="020B0604020202020204" pitchFamily="34" charset="0"/>
            </a:endParaRPr>
          </a:p>
        </p:txBody>
      </p:sp>
      <p:sp>
        <p:nvSpPr>
          <p:cNvPr id="3" name="Dia számának helye 2"/>
          <p:cNvSpPr>
            <a:spLocks noGrp="1"/>
          </p:cNvSpPr>
          <p:nvPr>
            <p:ph type="sldNum" sz="quarter" idx="10"/>
          </p:nvPr>
        </p:nvSpPr>
        <p:spPr/>
        <p:txBody>
          <a:bodyPr/>
          <a:lstStyle/>
          <a:p>
            <a:pPr fontAlgn="base">
              <a:spcBef>
                <a:spcPct val="0"/>
              </a:spcBef>
              <a:spcAft>
                <a:spcPct val="0"/>
              </a:spcAft>
              <a:defRPr/>
            </a:pPr>
            <a:fld id="{10B4581A-51B0-4599-B876-73C48FE329A6}" type="slidenum">
              <a:rPr lang="hu-HU" altLang="hu-HU" smtClean="0">
                <a:solidFill>
                  <a:srgbClr val="000000"/>
                </a:solidFill>
              </a:rPr>
              <a:pPr fontAlgn="base">
                <a:spcBef>
                  <a:spcPct val="0"/>
                </a:spcBef>
                <a:spcAft>
                  <a:spcPct val="0"/>
                </a:spcAft>
                <a:defRPr/>
              </a:pPr>
              <a:t>‹nr.›</a:t>
            </a:fld>
            <a:endParaRPr lang="hu-HU" altLang="hu-HU" dirty="0">
              <a:solidFill>
                <a:srgbClr val="000000"/>
              </a:solidFill>
            </a:endParaRPr>
          </a:p>
        </p:txBody>
      </p:sp>
      <p:sp>
        <p:nvSpPr>
          <p:cNvPr id="6" name="Rectangle 2"/>
          <p:cNvSpPr>
            <a:spLocks noGrp="1" noChangeArrowheads="1"/>
          </p:cNvSpPr>
          <p:nvPr>
            <p:ph type="ctrTitle"/>
          </p:nvPr>
        </p:nvSpPr>
        <p:spPr>
          <a:xfrm>
            <a:off x="2446867" y="3375660"/>
            <a:ext cx="9410700" cy="1295400"/>
          </a:xfrm>
          <a:noFill/>
        </p:spPr>
        <p:txBody>
          <a:bodyPr/>
          <a:lstStyle>
            <a:lvl1pPr algn="ctr">
              <a:defRPr sz="4500">
                <a:solidFill>
                  <a:schemeClr val="tx1"/>
                </a:solidFill>
              </a:defRPr>
            </a:lvl1pPr>
          </a:lstStyle>
          <a:p>
            <a:pPr lvl="0"/>
            <a:r>
              <a:rPr lang="hu-HU" altLang="hu-HU" noProof="0" dirty="0"/>
              <a:t>Mintacím szerkesztése</a:t>
            </a:r>
          </a:p>
        </p:txBody>
      </p:sp>
      <p:sp>
        <p:nvSpPr>
          <p:cNvPr id="7" name="Rectangle 3"/>
          <p:cNvSpPr>
            <a:spLocks noGrp="1" noChangeArrowheads="1"/>
          </p:cNvSpPr>
          <p:nvPr>
            <p:ph type="subTitle" idx="1"/>
          </p:nvPr>
        </p:nvSpPr>
        <p:spPr>
          <a:xfrm>
            <a:off x="4944534" y="5157789"/>
            <a:ext cx="6913033" cy="960437"/>
          </a:xfrm>
        </p:spPr>
        <p:txBody>
          <a:bodyPr/>
          <a:lstStyle>
            <a:lvl1pPr marL="0" indent="0" algn="r">
              <a:buFont typeface="Wingdings" panose="05000000000000000000" pitchFamily="2" charset="2"/>
              <a:buNone/>
              <a:defRPr sz="2200"/>
            </a:lvl1pPr>
          </a:lstStyle>
          <a:p>
            <a:pPr lvl="0"/>
            <a:r>
              <a:rPr lang="hu-HU" altLang="hu-HU" noProof="0"/>
              <a:t>Alcím mintájának szerkesztése</a:t>
            </a:r>
          </a:p>
        </p:txBody>
      </p:sp>
    </p:spTree>
    <p:extLst>
      <p:ext uri="{BB962C8B-B14F-4D97-AF65-F5344CB8AC3E}">
        <p14:creationId xmlns:p14="http://schemas.microsoft.com/office/powerpoint/2010/main" val="74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sp>
        <p:nvSpPr>
          <p:cNvPr id="3" name="Dia számának helye 2"/>
          <p:cNvSpPr>
            <a:spLocks noGrp="1"/>
          </p:cNvSpPr>
          <p:nvPr>
            <p:ph type="sldNum" sz="quarter" idx="10"/>
          </p:nvPr>
        </p:nvSpPr>
        <p:spPr/>
        <p:txBody>
          <a:bodyPr/>
          <a:lstStyle/>
          <a:p>
            <a:pPr fontAlgn="base">
              <a:spcBef>
                <a:spcPct val="0"/>
              </a:spcBef>
              <a:spcAft>
                <a:spcPct val="0"/>
              </a:spcAft>
              <a:defRPr/>
            </a:pPr>
            <a:fld id="{10B4581A-51B0-4599-B876-73C48FE329A6}" type="slidenum">
              <a:rPr lang="hu-HU" altLang="hu-HU" smtClean="0">
                <a:solidFill>
                  <a:srgbClr val="000000"/>
                </a:solidFill>
              </a:rPr>
              <a:pPr fontAlgn="base">
                <a:spcBef>
                  <a:spcPct val="0"/>
                </a:spcBef>
                <a:spcAft>
                  <a:spcPct val="0"/>
                </a:spcAft>
                <a:defRPr/>
              </a:pPr>
              <a:t>‹nr.›</a:t>
            </a:fld>
            <a:endParaRPr lang="hu-HU" altLang="hu-HU" dirty="0">
              <a:solidFill>
                <a:srgbClr val="000000"/>
              </a:solidFill>
            </a:endParaRPr>
          </a:p>
        </p:txBody>
      </p:sp>
      <p:sp>
        <p:nvSpPr>
          <p:cNvPr id="7" name="Téglalap 6"/>
          <p:cNvSpPr/>
          <p:nvPr userDrawn="1"/>
        </p:nvSpPr>
        <p:spPr bwMode="auto">
          <a:xfrm>
            <a:off x="0" y="0"/>
            <a:ext cx="12192000" cy="6858000"/>
          </a:xfrm>
          <a:prstGeom prst="rect">
            <a:avLst/>
          </a:prstGeom>
          <a:gradFill flip="none" rotWithShape="1">
            <a:gsLst>
              <a:gs pos="0">
                <a:srgbClr val="F26648"/>
              </a:gs>
              <a:gs pos="100000">
                <a:srgbClr val="F6977A"/>
              </a:gs>
            </a:gsLst>
            <a:lin ang="16200000" scaled="1"/>
            <a:tileRect/>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anose="020B0604020202020204" pitchFamily="34" charset="0"/>
            </a:endParaRPr>
          </a:p>
        </p:txBody>
      </p:sp>
      <p:sp>
        <p:nvSpPr>
          <p:cNvPr id="9" name="Rectangle 2"/>
          <p:cNvSpPr>
            <a:spLocks noGrp="1" noChangeArrowheads="1"/>
          </p:cNvSpPr>
          <p:nvPr>
            <p:ph type="ctrTitle"/>
          </p:nvPr>
        </p:nvSpPr>
        <p:spPr>
          <a:xfrm>
            <a:off x="2446867" y="3375660"/>
            <a:ext cx="9410700" cy="1295400"/>
          </a:xfrm>
          <a:noFill/>
        </p:spPr>
        <p:txBody>
          <a:bodyPr/>
          <a:lstStyle>
            <a:lvl1pPr algn="ctr">
              <a:defRPr sz="4500">
                <a:solidFill>
                  <a:schemeClr val="tx1"/>
                </a:solidFill>
              </a:defRPr>
            </a:lvl1pPr>
          </a:lstStyle>
          <a:p>
            <a:pPr lvl="0"/>
            <a:r>
              <a:rPr lang="hu-HU" altLang="hu-HU" noProof="0" dirty="0"/>
              <a:t>Mintacím szerkesztése</a:t>
            </a:r>
          </a:p>
        </p:txBody>
      </p:sp>
      <p:sp>
        <p:nvSpPr>
          <p:cNvPr id="10" name="Rectangle 3"/>
          <p:cNvSpPr>
            <a:spLocks noGrp="1" noChangeArrowheads="1"/>
          </p:cNvSpPr>
          <p:nvPr>
            <p:ph type="subTitle" idx="1"/>
          </p:nvPr>
        </p:nvSpPr>
        <p:spPr>
          <a:xfrm>
            <a:off x="4944534" y="5157789"/>
            <a:ext cx="6913033" cy="960437"/>
          </a:xfrm>
        </p:spPr>
        <p:txBody>
          <a:bodyPr/>
          <a:lstStyle>
            <a:lvl1pPr marL="0" indent="0" algn="r">
              <a:buFont typeface="Wingdings" panose="05000000000000000000" pitchFamily="2" charset="2"/>
              <a:buNone/>
              <a:defRPr sz="2200"/>
            </a:lvl1pPr>
          </a:lstStyle>
          <a:p>
            <a:pPr lvl="0"/>
            <a:r>
              <a:rPr lang="hu-HU" altLang="hu-HU" noProof="0"/>
              <a:t>Alcím mintájának szerkesztése</a:t>
            </a:r>
          </a:p>
        </p:txBody>
      </p:sp>
    </p:spTree>
    <p:extLst>
      <p:ext uri="{BB962C8B-B14F-4D97-AF65-F5344CB8AC3E}">
        <p14:creationId xmlns:p14="http://schemas.microsoft.com/office/powerpoint/2010/main" val="28036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sp>
        <p:nvSpPr>
          <p:cNvPr id="3" name="Dia számának helye 2"/>
          <p:cNvSpPr>
            <a:spLocks noGrp="1"/>
          </p:cNvSpPr>
          <p:nvPr>
            <p:ph type="sldNum" sz="quarter" idx="10"/>
          </p:nvPr>
        </p:nvSpPr>
        <p:spPr/>
        <p:txBody>
          <a:bodyPr/>
          <a:lstStyle/>
          <a:p>
            <a:pPr fontAlgn="base">
              <a:spcBef>
                <a:spcPct val="0"/>
              </a:spcBef>
              <a:spcAft>
                <a:spcPct val="0"/>
              </a:spcAft>
              <a:defRPr/>
            </a:pPr>
            <a:fld id="{10B4581A-51B0-4599-B876-73C48FE329A6}" type="slidenum">
              <a:rPr lang="hu-HU" altLang="hu-HU" smtClean="0">
                <a:solidFill>
                  <a:srgbClr val="000000"/>
                </a:solidFill>
              </a:rPr>
              <a:pPr fontAlgn="base">
                <a:spcBef>
                  <a:spcPct val="0"/>
                </a:spcBef>
                <a:spcAft>
                  <a:spcPct val="0"/>
                </a:spcAft>
                <a:defRPr/>
              </a:pPr>
              <a:t>‹nr.›</a:t>
            </a:fld>
            <a:endParaRPr lang="hu-HU" altLang="hu-HU" dirty="0">
              <a:solidFill>
                <a:srgbClr val="000000"/>
              </a:solidFill>
            </a:endParaRPr>
          </a:p>
        </p:txBody>
      </p:sp>
      <p:sp>
        <p:nvSpPr>
          <p:cNvPr id="7" name="Téglalap 6"/>
          <p:cNvSpPr/>
          <p:nvPr userDrawn="1"/>
        </p:nvSpPr>
        <p:spPr bwMode="auto">
          <a:xfrm>
            <a:off x="0" y="0"/>
            <a:ext cx="12192000" cy="6858000"/>
          </a:xfrm>
          <a:prstGeom prst="rect">
            <a:avLst/>
          </a:prstGeom>
          <a:gradFill flip="none" rotWithShape="1">
            <a:gsLst>
              <a:gs pos="0">
                <a:srgbClr val="FECF5A"/>
              </a:gs>
              <a:gs pos="100000">
                <a:srgbClr val="FFE292"/>
              </a:gs>
            </a:gsLst>
            <a:lin ang="16200000" scaled="1"/>
            <a:tileRect/>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Grp="1" noChangeArrowheads="1"/>
          </p:cNvSpPr>
          <p:nvPr>
            <p:ph type="ctrTitle"/>
          </p:nvPr>
        </p:nvSpPr>
        <p:spPr>
          <a:xfrm>
            <a:off x="2446867" y="3375660"/>
            <a:ext cx="9410700" cy="1295400"/>
          </a:xfrm>
          <a:noFill/>
        </p:spPr>
        <p:txBody>
          <a:bodyPr/>
          <a:lstStyle>
            <a:lvl1pPr algn="ctr">
              <a:defRPr sz="4500">
                <a:solidFill>
                  <a:schemeClr val="tx1"/>
                </a:solidFill>
              </a:defRPr>
            </a:lvl1pPr>
          </a:lstStyle>
          <a:p>
            <a:pPr lvl="0"/>
            <a:r>
              <a:rPr lang="hu-HU" altLang="hu-HU" noProof="0" dirty="0"/>
              <a:t>Mintacím szerkesztése</a:t>
            </a:r>
          </a:p>
        </p:txBody>
      </p:sp>
      <p:sp>
        <p:nvSpPr>
          <p:cNvPr id="6" name="Rectangle 3"/>
          <p:cNvSpPr>
            <a:spLocks noGrp="1" noChangeArrowheads="1"/>
          </p:cNvSpPr>
          <p:nvPr>
            <p:ph type="subTitle" idx="1"/>
          </p:nvPr>
        </p:nvSpPr>
        <p:spPr>
          <a:xfrm>
            <a:off x="4944534" y="5157789"/>
            <a:ext cx="6913033" cy="960437"/>
          </a:xfrm>
        </p:spPr>
        <p:txBody>
          <a:bodyPr/>
          <a:lstStyle>
            <a:lvl1pPr marL="0" indent="0" algn="r">
              <a:buFont typeface="Wingdings" panose="05000000000000000000" pitchFamily="2" charset="2"/>
              <a:buNone/>
              <a:defRPr sz="2200"/>
            </a:lvl1pPr>
          </a:lstStyle>
          <a:p>
            <a:pPr lvl="0"/>
            <a:r>
              <a:rPr lang="hu-HU" altLang="hu-HU" noProof="0"/>
              <a:t>Alcím mintájának szerkesztése</a:t>
            </a:r>
          </a:p>
        </p:txBody>
      </p:sp>
    </p:spTree>
    <p:extLst>
      <p:ext uri="{BB962C8B-B14F-4D97-AF65-F5344CB8AC3E}">
        <p14:creationId xmlns:p14="http://schemas.microsoft.com/office/powerpoint/2010/main" val="48261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Kép 1"/>
          <p:cNvPicPr>
            <a:picLocks noChangeAspect="1"/>
          </p:cNvPicPr>
          <p:nvPr userDrawn="1"/>
        </p:nvPicPr>
        <p:blipFill>
          <a:blip r:embed="rId12"/>
          <a:stretch>
            <a:fillRect/>
          </a:stretch>
        </p:blipFill>
        <p:spPr>
          <a:xfrm>
            <a:off x="0" y="6570663"/>
            <a:ext cx="12202160" cy="287337"/>
          </a:xfrm>
          <a:prstGeom prst="rect">
            <a:avLst/>
          </a:prstGeom>
        </p:spPr>
      </p:pic>
      <p:sp>
        <p:nvSpPr>
          <p:cNvPr id="3" name="Téglalap 2"/>
          <p:cNvSpPr/>
          <p:nvPr userDrawn="1"/>
        </p:nvSpPr>
        <p:spPr bwMode="auto">
          <a:xfrm>
            <a:off x="0" y="6570663"/>
            <a:ext cx="12192000" cy="287336"/>
          </a:xfrm>
          <a:prstGeom prst="rect">
            <a:avLst/>
          </a:prstGeom>
          <a:solidFill>
            <a:schemeClr val="bg1">
              <a:alpha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a:ln>
                <a:noFill/>
              </a:ln>
              <a:solidFill>
                <a:schemeClr val="tx1"/>
              </a:solidFill>
              <a:effectLst/>
              <a:latin typeface="Arial" panose="020B0604020202020204" pitchFamily="34" charset="0"/>
            </a:endParaRPr>
          </a:p>
        </p:txBody>
      </p:sp>
      <p:sp>
        <p:nvSpPr>
          <p:cNvPr id="1026" name="Rectangle 2"/>
          <p:cNvSpPr>
            <a:spLocks noGrp="1" noChangeArrowheads="1"/>
          </p:cNvSpPr>
          <p:nvPr>
            <p:ph type="title"/>
          </p:nvPr>
        </p:nvSpPr>
        <p:spPr bwMode="auto">
          <a:xfrm>
            <a:off x="609600" y="476250"/>
            <a:ext cx="11582400" cy="431800"/>
          </a:xfrm>
          <a:prstGeom prst="rect">
            <a:avLst/>
          </a:prstGeom>
          <a:solidFill>
            <a:srgbClr val="FFF101"/>
          </a:solidFill>
          <a:ln>
            <a:noFill/>
          </a:ln>
          <a:effec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p:cNvSpPr>
            <a:spLocks noGrp="1" noChangeArrowheads="1"/>
          </p:cNvSpPr>
          <p:nvPr>
            <p:ph type="body" idx="1"/>
          </p:nvPr>
        </p:nvSpPr>
        <p:spPr bwMode="auto">
          <a:xfrm>
            <a:off x="609600" y="1125538"/>
            <a:ext cx="10972800" cy="525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a:t>Mintaszöveg szerkesztése</a:t>
            </a:r>
          </a:p>
          <a:p>
            <a:pPr lvl="1"/>
            <a:r>
              <a:rPr lang="hu-HU" altLang="hu-HU" dirty="0"/>
              <a:t>Második szint</a:t>
            </a:r>
          </a:p>
          <a:p>
            <a:pPr lvl="2"/>
            <a:r>
              <a:rPr lang="hu-HU" altLang="hu-HU" dirty="0"/>
              <a:t>Harmadik szint</a:t>
            </a:r>
          </a:p>
          <a:p>
            <a:pPr lvl="3"/>
            <a:r>
              <a:rPr lang="hu-HU" altLang="hu-HU" dirty="0"/>
              <a:t>Negyedik szint</a:t>
            </a:r>
          </a:p>
          <a:p>
            <a:pPr lvl="4"/>
            <a:r>
              <a:rPr lang="hu-HU" altLang="hu-HU" dirty="0"/>
              <a:t>Ötödik szint</a:t>
            </a:r>
          </a:p>
        </p:txBody>
      </p:sp>
      <p:sp>
        <p:nvSpPr>
          <p:cNvPr id="73734" name="Rectangle 6"/>
          <p:cNvSpPr>
            <a:spLocks noGrp="1" noChangeArrowheads="1"/>
          </p:cNvSpPr>
          <p:nvPr>
            <p:ph type="sldNum" sz="quarter" idx="4"/>
          </p:nvPr>
        </p:nvSpPr>
        <p:spPr bwMode="auto">
          <a:xfrm>
            <a:off x="11567584" y="6621463"/>
            <a:ext cx="48048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800" b="0">
                <a:latin typeface="Calibri" panose="020F0502020204030204" pitchFamily="34" charset="0"/>
              </a:defRPr>
            </a:lvl1pPr>
          </a:lstStyle>
          <a:p>
            <a:pPr fontAlgn="base">
              <a:spcBef>
                <a:spcPct val="0"/>
              </a:spcBef>
              <a:spcAft>
                <a:spcPct val="0"/>
              </a:spcAft>
              <a:defRPr/>
            </a:pPr>
            <a:fld id="{10B4581A-51B0-4599-B876-73C48FE329A6}" type="slidenum">
              <a:rPr lang="hu-HU" altLang="hu-HU" smtClean="0">
                <a:solidFill>
                  <a:srgbClr val="000000"/>
                </a:solidFill>
              </a:rPr>
              <a:pPr fontAlgn="base">
                <a:spcBef>
                  <a:spcPct val="0"/>
                </a:spcBef>
                <a:spcAft>
                  <a:spcPct val="0"/>
                </a:spcAft>
                <a:defRPr/>
              </a:pPr>
              <a:t>‹nr.›</a:t>
            </a:fld>
            <a:endParaRPr lang="hu-HU" altLang="hu-HU" dirty="0">
              <a:solidFill>
                <a:srgbClr val="000000"/>
              </a:solidFill>
            </a:endParaRPr>
          </a:p>
        </p:txBody>
      </p:sp>
    </p:spTree>
    <p:extLst>
      <p:ext uri="{BB962C8B-B14F-4D97-AF65-F5344CB8AC3E}">
        <p14:creationId xmlns:p14="http://schemas.microsoft.com/office/powerpoint/2010/main" val="57260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rtl="0" eaLnBrk="0" fontAlgn="base" hangingPunct="0">
        <a:spcBef>
          <a:spcPct val="0"/>
        </a:spcBef>
        <a:spcAft>
          <a:spcPct val="0"/>
        </a:spcAft>
        <a:defRPr sz="2400" b="1" kern="1200" cap="all"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b="1">
          <a:solidFill>
            <a:schemeClr val="tx2"/>
          </a:solidFill>
          <a:latin typeface="Arial" panose="020B0604020202020204" pitchFamily="34" charset="0"/>
        </a:defRPr>
      </a:lvl2pPr>
      <a:lvl3pPr algn="l" rtl="0" eaLnBrk="0" fontAlgn="base" hangingPunct="0">
        <a:spcBef>
          <a:spcPct val="0"/>
        </a:spcBef>
        <a:spcAft>
          <a:spcPct val="0"/>
        </a:spcAft>
        <a:defRPr b="1">
          <a:solidFill>
            <a:schemeClr val="tx2"/>
          </a:solidFill>
          <a:latin typeface="Arial" panose="020B0604020202020204" pitchFamily="34" charset="0"/>
        </a:defRPr>
      </a:lvl3pPr>
      <a:lvl4pPr algn="l" rtl="0" eaLnBrk="0" fontAlgn="base" hangingPunct="0">
        <a:spcBef>
          <a:spcPct val="0"/>
        </a:spcBef>
        <a:spcAft>
          <a:spcPct val="0"/>
        </a:spcAft>
        <a:defRPr b="1">
          <a:solidFill>
            <a:schemeClr val="tx2"/>
          </a:solidFill>
          <a:latin typeface="Arial" panose="020B0604020202020204" pitchFamily="34" charset="0"/>
        </a:defRPr>
      </a:lvl4pPr>
      <a:lvl5pPr algn="l" rtl="0" eaLnBrk="0" fontAlgn="base" hangingPunct="0">
        <a:spcBef>
          <a:spcPct val="0"/>
        </a:spcBef>
        <a:spcAft>
          <a:spcPct val="0"/>
        </a:spcAft>
        <a:defRPr b="1">
          <a:solidFill>
            <a:schemeClr val="tx2"/>
          </a:solidFill>
          <a:latin typeface="Arial" panose="020B0604020202020204" pitchFamily="34" charset="0"/>
        </a:defRPr>
      </a:lvl5pPr>
      <a:lvl6pPr marL="457200" algn="l" rtl="0" fontAlgn="base">
        <a:spcBef>
          <a:spcPct val="0"/>
        </a:spcBef>
        <a:spcAft>
          <a:spcPct val="0"/>
        </a:spcAft>
        <a:defRPr b="1">
          <a:solidFill>
            <a:schemeClr val="tx2"/>
          </a:solidFill>
          <a:latin typeface="Arial" panose="020B0604020202020204" pitchFamily="34" charset="0"/>
        </a:defRPr>
      </a:lvl6pPr>
      <a:lvl7pPr marL="914400" algn="l" rtl="0" fontAlgn="base">
        <a:spcBef>
          <a:spcPct val="0"/>
        </a:spcBef>
        <a:spcAft>
          <a:spcPct val="0"/>
        </a:spcAft>
        <a:defRPr b="1">
          <a:solidFill>
            <a:schemeClr val="tx2"/>
          </a:solidFill>
          <a:latin typeface="Arial" panose="020B0604020202020204" pitchFamily="34" charset="0"/>
        </a:defRPr>
      </a:lvl7pPr>
      <a:lvl8pPr marL="1371600" algn="l" rtl="0" fontAlgn="base">
        <a:spcBef>
          <a:spcPct val="0"/>
        </a:spcBef>
        <a:spcAft>
          <a:spcPct val="0"/>
        </a:spcAft>
        <a:defRPr b="1">
          <a:solidFill>
            <a:schemeClr val="tx2"/>
          </a:solidFill>
          <a:latin typeface="Arial" panose="020B0604020202020204" pitchFamily="34" charset="0"/>
        </a:defRPr>
      </a:lvl8pPr>
      <a:lvl9pPr marL="1828800" algn="l" rtl="0" fontAlgn="base">
        <a:spcBef>
          <a:spcPct val="0"/>
        </a:spcBef>
        <a:spcAft>
          <a:spcPct val="0"/>
        </a:spcAft>
        <a:defRPr b="1">
          <a:solidFill>
            <a:schemeClr val="tx2"/>
          </a:solidFill>
          <a:latin typeface="Arial" panose="020B0604020202020204" pitchFamily="34" charset="0"/>
        </a:defRPr>
      </a:lvl9pPr>
    </p:titleStyle>
    <p:bodyStyle>
      <a:lvl1pPr marL="342900" indent="-342900" algn="l" rtl="0" eaLnBrk="0" fontAlgn="base" hangingPunct="0">
        <a:lnSpc>
          <a:spcPct val="120000"/>
        </a:lnSpc>
        <a:spcBef>
          <a:spcPct val="20000"/>
        </a:spcBef>
        <a:spcAft>
          <a:spcPct val="0"/>
        </a:spcAft>
        <a:buClr>
          <a:srgbClr val="5D4B3C"/>
        </a:buClr>
        <a:buFont typeface="Wingdings" panose="05000000000000000000" pitchFamily="2" charset="2"/>
        <a:buChar char="§"/>
        <a:defRPr sz="2400" b="0" kern="1200">
          <a:solidFill>
            <a:schemeClr val="tx1"/>
          </a:solidFill>
          <a:latin typeface="Calibri" panose="020F0502020204030204" pitchFamily="34" charset="0"/>
          <a:ea typeface="+mn-ea"/>
          <a:cs typeface="+mn-cs"/>
        </a:defRPr>
      </a:lvl1pPr>
      <a:lvl2pPr marL="742950" indent="-285750" algn="l" rtl="0" eaLnBrk="0" fontAlgn="base" hangingPunct="0">
        <a:lnSpc>
          <a:spcPct val="120000"/>
        </a:lnSpc>
        <a:spcBef>
          <a:spcPct val="20000"/>
        </a:spcBef>
        <a:spcAft>
          <a:spcPct val="0"/>
        </a:spcAft>
        <a:buClr>
          <a:srgbClr val="5D4B3C"/>
        </a:buClr>
        <a:buFont typeface="Wingdings" panose="05000000000000000000" pitchFamily="2" charset="2"/>
        <a:buChar char="§"/>
        <a:defRPr sz="2400" b="0" kern="1200">
          <a:solidFill>
            <a:schemeClr val="tx1"/>
          </a:solidFill>
          <a:latin typeface="Calibri" panose="020F0502020204030204" pitchFamily="34" charset="0"/>
          <a:ea typeface="+mn-ea"/>
          <a:cs typeface="+mn-cs"/>
        </a:defRPr>
      </a:lvl2pPr>
      <a:lvl3pPr marL="1143000" indent="-228600" algn="l" rtl="0" eaLnBrk="0" fontAlgn="base" hangingPunct="0">
        <a:lnSpc>
          <a:spcPct val="120000"/>
        </a:lnSpc>
        <a:spcBef>
          <a:spcPct val="20000"/>
        </a:spcBef>
        <a:spcAft>
          <a:spcPct val="0"/>
        </a:spcAft>
        <a:buClr>
          <a:srgbClr val="5D4B3C"/>
        </a:buClr>
        <a:buFont typeface="Wingdings" panose="05000000000000000000" pitchFamily="2" charset="2"/>
        <a:buChar char="§"/>
        <a:defRPr sz="2400" b="0" kern="1200">
          <a:solidFill>
            <a:schemeClr val="tx1"/>
          </a:solidFill>
          <a:latin typeface="Calibri" panose="020F0502020204030204" pitchFamily="34" charset="0"/>
          <a:ea typeface="+mn-ea"/>
          <a:cs typeface="+mn-cs"/>
        </a:defRPr>
      </a:lvl3pPr>
      <a:lvl4pPr marL="1600200" indent="-228600" algn="l" rtl="0" eaLnBrk="0" fontAlgn="base" hangingPunct="0">
        <a:lnSpc>
          <a:spcPct val="120000"/>
        </a:lnSpc>
        <a:spcBef>
          <a:spcPct val="20000"/>
        </a:spcBef>
        <a:spcAft>
          <a:spcPct val="0"/>
        </a:spcAft>
        <a:buClr>
          <a:srgbClr val="5D4B3C"/>
        </a:buClr>
        <a:buFont typeface="Wingdings" panose="05000000000000000000" pitchFamily="2" charset="2"/>
        <a:buChar char="§"/>
        <a:defRPr sz="2400" b="0" kern="1200">
          <a:solidFill>
            <a:schemeClr val="tx1"/>
          </a:solidFill>
          <a:latin typeface="Calibri" panose="020F0502020204030204" pitchFamily="34" charset="0"/>
          <a:ea typeface="+mn-ea"/>
          <a:cs typeface="+mn-cs"/>
        </a:defRPr>
      </a:lvl4pPr>
      <a:lvl5pPr marL="2057400" indent="-228600" algn="l" rtl="0" eaLnBrk="0" fontAlgn="base" hangingPunct="0">
        <a:lnSpc>
          <a:spcPct val="120000"/>
        </a:lnSpc>
        <a:spcBef>
          <a:spcPct val="20000"/>
        </a:spcBef>
        <a:spcAft>
          <a:spcPct val="0"/>
        </a:spcAft>
        <a:buClr>
          <a:srgbClr val="5D4B3C"/>
        </a:buClr>
        <a:buFont typeface="Wingdings" panose="05000000000000000000" pitchFamily="2" charset="2"/>
        <a:buChar char="§"/>
        <a:defRPr sz="2400" b="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p:txBody>
          <a:bodyPr/>
          <a:lstStyle/>
          <a:p>
            <a:r>
              <a:rPr lang="de-AT" dirty="0"/>
              <a:t>Vienna</a:t>
            </a:r>
            <a:r>
              <a:rPr lang="hu-HU" dirty="0"/>
              <a:t>, </a:t>
            </a:r>
            <a:r>
              <a:rPr lang="de-AT" dirty="0"/>
              <a:t>June </a:t>
            </a:r>
            <a:r>
              <a:rPr lang="hu-HU" dirty="0"/>
              <a:t>20</a:t>
            </a:r>
            <a:r>
              <a:rPr lang="de-AT" dirty="0"/>
              <a:t>21</a:t>
            </a:r>
            <a:r>
              <a:rPr lang="hu-HU" dirty="0"/>
              <a:t>.</a:t>
            </a:r>
          </a:p>
        </p:txBody>
      </p:sp>
      <p:sp>
        <p:nvSpPr>
          <p:cNvPr id="3" name="Cím 2"/>
          <p:cNvSpPr>
            <a:spLocks noGrp="1"/>
          </p:cNvSpPr>
          <p:nvPr>
            <p:ph type="ctrTitle"/>
          </p:nvPr>
        </p:nvSpPr>
        <p:spPr>
          <a:xfrm>
            <a:off x="1956619" y="3375660"/>
            <a:ext cx="9900948" cy="1295400"/>
          </a:xfrm>
        </p:spPr>
        <p:txBody>
          <a:bodyPr/>
          <a:lstStyle/>
          <a:p>
            <a:r>
              <a:rPr lang="en-US" dirty="0"/>
              <a:t>Results and Lessons on Social Labs</a:t>
            </a:r>
            <a:endParaRPr lang="hu-HU" dirty="0"/>
          </a:p>
        </p:txBody>
      </p:sp>
    </p:spTree>
    <p:extLst>
      <p:ext uri="{BB962C8B-B14F-4D97-AF65-F5344CB8AC3E}">
        <p14:creationId xmlns:p14="http://schemas.microsoft.com/office/powerpoint/2010/main" val="37758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a számának helye 3"/>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10</a:t>
            </a:fld>
            <a:endParaRPr lang="hu-HU" altLang="hu-HU">
              <a:solidFill>
                <a:srgbClr val="000000"/>
              </a:solidFill>
            </a:endParaRPr>
          </a:p>
        </p:txBody>
      </p:sp>
      <p:pic>
        <p:nvPicPr>
          <p:cNvPr id="6" name="Kép 5"/>
          <p:cNvPicPr>
            <a:picLocks noChangeAspect="1"/>
          </p:cNvPicPr>
          <p:nvPr/>
        </p:nvPicPr>
        <p:blipFill>
          <a:blip r:embed="rId2"/>
          <a:stretch>
            <a:fillRect/>
          </a:stretch>
        </p:blipFill>
        <p:spPr>
          <a:xfrm>
            <a:off x="2047875" y="752475"/>
            <a:ext cx="8096250" cy="5353050"/>
          </a:xfrm>
          <a:prstGeom prst="rect">
            <a:avLst/>
          </a:prstGeom>
        </p:spPr>
      </p:pic>
    </p:spTree>
    <p:extLst>
      <p:ext uri="{BB962C8B-B14F-4D97-AF65-F5344CB8AC3E}">
        <p14:creationId xmlns:p14="http://schemas.microsoft.com/office/powerpoint/2010/main" val="164749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0" dirty="0"/>
              <a:t>Nature</a:t>
            </a:r>
            <a:r>
              <a:rPr lang="de-AT" dirty="0"/>
              <a:t> on Science </a:t>
            </a:r>
            <a:r>
              <a:rPr lang="de-AT" dirty="0" err="1"/>
              <a:t>having</a:t>
            </a:r>
            <a:r>
              <a:rPr lang="de-AT" dirty="0"/>
              <a:t> </a:t>
            </a:r>
            <a:r>
              <a:rPr lang="de-AT" dirty="0" err="1"/>
              <a:t>gone</a:t>
            </a:r>
            <a:r>
              <a:rPr lang="de-AT" dirty="0"/>
              <a:t> </a:t>
            </a:r>
            <a:r>
              <a:rPr lang="de-AT" dirty="0" err="1"/>
              <a:t>wrong</a:t>
            </a:r>
            <a:r>
              <a:rPr lang="de-AT" dirty="0"/>
              <a:t> (Nature  329, 6140, 15 </a:t>
            </a:r>
            <a:r>
              <a:rPr lang="de-AT" dirty="0" err="1"/>
              <a:t>Oct</a:t>
            </a:r>
            <a:r>
              <a:rPr lang="de-AT" dirty="0"/>
              <a:t>. 1987)</a:t>
            </a:r>
            <a:endParaRPr lang="en-US" dirty="0"/>
          </a:p>
        </p:txBody>
      </p:sp>
      <p:sp>
        <p:nvSpPr>
          <p:cNvPr id="3" name="Content Placeholder 2"/>
          <p:cNvSpPr>
            <a:spLocks noGrp="1"/>
          </p:cNvSpPr>
          <p:nvPr>
            <p:ph idx="1"/>
          </p:nvPr>
        </p:nvSpPr>
        <p:spPr>
          <a:xfrm>
            <a:off x="609600" y="1125538"/>
            <a:ext cx="7413523" cy="2856258"/>
          </a:xfrm>
        </p:spPr>
        <p:txBody>
          <a:bodyPr/>
          <a:lstStyle/>
          <a:p>
            <a:pPr>
              <a:lnSpc>
                <a:spcPct val="100000"/>
              </a:lnSpc>
            </a:pPr>
            <a:r>
              <a:rPr lang="de-AT" sz="2000" dirty="0"/>
              <a:t>Feyerabend </a:t>
            </a:r>
            <a:r>
              <a:rPr lang="de-AT" sz="2000" dirty="0" err="1"/>
              <a:t>as</a:t>
            </a:r>
            <a:r>
              <a:rPr lang="de-AT" sz="2000" dirty="0"/>
              <a:t> </a:t>
            </a:r>
            <a:r>
              <a:rPr lang="de-AT" sz="2000" dirty="0" err="1"/>
              <a:t>the</a:t>
            </a:r>
            <a:r>
              <a:rPr lang="de-AT" sz="2000" dirty="0"/>
              <a:t> „</a:t>
            </a:r>
            <a:r>
              <a:rPr lang="de-AT" sz="2000" dirty="0" err="1"/>
              <a:t>the</a:t>
            </a:r>
            <a:r>
              <a:rPr lang="de-AT" sz="2000" dirty="0"/>
              <a:t> </a:t>
            </a:r>
            <a:r>
              <a:rPr lang="de-AT" sz="2000" dirty="0" err="1"/>
              <a:t>worst</a:t>
            </a:r>
            <a:r>
              <a:rPr lang="de-AT" sz="2000" dirty="0"/>
              <a:t> </a:t>
            </a:r>
            <a:r>
              <a:rPr lang="de-AT" sz="2000" dirty="0" err="1"/>
              <a:t>enemy</a:t>
            </a:r>
            <a:r>
              <a:rPr lang="de-AT" sz="2000" dirty="0"/>
              <a:t> </a:t>
            </a:r>
            <a:r>
              <a:rPr lang="de-AT" sz="2000" dirty="0" err="1"/>
              <a:t>of</a:t>
            </a:r>
            <a:r>
              <a:rPr lang="de-AT" sz="2000" dirty="0"/>
              <a:t> </a:t>
            </a:r>
            <a:r>
              <a:rPr lang="de-AT" sz="2000" dirty="0" err="1"/>
              <a:t>science</a:t>
            </a:r>
            <a:r>
              <a:rPr lang="de-AT" sz="2000" dirty="0"/>
              <a:t>“</a:t>
            </a:r>
          </a:p>
          <a:p>
            <a:pPr>
              <a:lnSpc>
                <a:spcPct val="100000"/>
              </a:lnSpc>
            </a:pPr>
            <a:r>
              <a:rPr lang="de-AT" sz="2000" b="1" i="1" dirty="0"/>
              <a:t>„The </a:t>
            </a:r>
            <a:r>
              <a:rPr lang="de-AT" sz="2000" b="1" i="1" dirty="0" err="1"/>
              <a:t>antitheses</a:t>
            </a:r>
            <a:r>
              <a:rPr lang="de-AT" sz="2000" b="1" i="1" dirty="0"/>
              <a:t> </a:t>
            </a:r>
            <a:r>
              <a:rPr lang="de-AT" sz="2000" b="1" i="1" dirty="0" err="1"/>
              <a:t>pose</a:t>
            </a:r>
            <a:r>
              <a:rPr lang="de-AT" sz="2000" b="1" i="1" dirty="0"/>
              <a:t> at least </a:t>
            </a:r>
            <a:r>
              <a:rPr lang="de-AT" sz="2000" b="1" i="1" dirty="0" err="1"/>
              <a:t>three</a:t>
            </a:r>
            <a:r>
              <a:rPr lang="de-AT" sz="2000" b="1" i="1" dirty="0"/>
              <a:t> different </a:t>
            </a:r>
            <a:r>
              <a:rPr lang="de-AT" sz="2000" b="1" i="1" dirty="0" err="1"/>
              <a:t>kinds</a:t>
            </a:r>
            <a:r>
              <a:rPr lang="de-AT" sz="2000" b="1" i="1" dirty="0"/>
              <a:t> </a:t>
            </a:r>
            <a:r>
              <a:rPr lang="de-AT" sz="2000" b="1" i="1" dirty="0" err="1"/>
              <a:t>of</a:t>
            </a:r>
            <a:r>
              <a:rPr lang="de-AT" sz="2000" b="1" i="1" dirty="0"/>
              <a:t> potential </a:t>
            </a:r>
            <a:r>
              <a:rPr lang="de-AT" sz="2000" b="1" i="1" dirty="0" err="1"/>
              <a:t>threats</a:t>
            </a:r>
            <a:r>
              <a:rPr lang="de-AT" sz="2000" b="1" i="1" dirty="0"/>
              <a:t> </a:t>
            </a:r>
            <a:r>
              <a:rPr lang="de-AT" sz="2000" b="1" i="1" dirty="0" err="1"/>
              <a:t>or</a:t>
            </a:r>
            <a:r>
              <a:rPr lang="de-AT" sz="2000" b="1" i="1" dirty="0"/>
              <a:t> </a:t>
            </a:r>
            <a:r>
              <a:rPr lang="de-AT" sz="2000" b="1" i="1" dirty="0" err="1"/>
              <a:t>actual</a:t>
            </a:r>
            <a:r>
              <a:rPr lang="de-AT" sz="2000" b="1" i="1" dirty="0"/>
              <a:t> </a:t>
            </a:r>
            <a:r>
              <a:rPr lang="de-AT" sz="2000" b="1" i="1" dirty="0" err="1"/>
              <a:t>dangers</a:t>
            </a:r>
            <a:r>
              <a:rPr lang="de-AT" sz="2000" b="1" i="1" dirty="0"/>
              <a:t> not </a:t>
            </a:r>
            <a:r>
              <a:rPr lang="de-AT" sz="2000" b="1" i="1" dirty="0" err="1"/>
              <a:t>only</a:t>
            </a:r>
            <a:r>
              <a:rPr lang="de-AT" sz="2000" b="1" i="1" dirty="0"/>
              <a:t> </a:t>
            </a:r>
            <a:r>
              <a:rPr lang="de-AT" sz="2000" b="1" i="1" dirty="0" err="1"/>
              <a:t>to</a:t>
            </a:r>
            <a:r>
              <a:rPr lang="de-AT" sz="2000" b="1" i="1" dirty="0"/>
              <a:t> </a:t>
            </a:r>
            <a:r>
              <a:rPr lang="de-AT" sz="2000" b="1" i="1" dirty="0" err="1"/>
              <a:t>science</a:t>
            </a:r>
            <a:r>
              <a:rPr lang="de-AT" sz="2000" b="1" i="1" dirty="0"/>
              <a:t> </a:t>
            </a:r>
            <a:r>
              <a:rPr lang="de-AT" sz="2000" b="1" i="1" dirty="0" err="1"/>
              <a:t>as</a:t>
            </a:r>
            <a:r>
              <a:rPr lang="de-AT" sz="2000" b="1" i="1" dirty="0"/>
              <a:t> such but also </a:t>
            </a:r>
            <a:r>
              <a:rPr lang="de-AT" sz="2000" b="1" i="1" dirty="0" err="1"/>
              <a:t>to</a:t>
            </a:r>
            <a:r>
              <a:rPr lang="de-AT" sz="2000" b="1" i="1" dirty="0"/>
              <a:t> </a:t>
            </a:r>
            <a:r>
              <a:rPr lang="de-AT" sz="2000" b="1" i="1" dirty="0" err="1"/>
              <a:t>society</a:t>
            </a:r>
            <a:r>
              <a:rPr lang="de-AT" sz="2000" b="1" i="1" dirty="0"/>
              <a:t> in </a:t>
            </a:r>
            <a:r>
              <a:rPr lang="de-AT" sz="2000" b="1" i="1" dirty="0" err="1"/>
              <a:t>general</a:t>
            </a:r>
            <a:r>
              <a:rPr lang="de-AT" sz="2000" b="1" i="1" dirty="0"/>
              <a:t>. In </a:t>
            </a:r>
            <a:r>
              <a:rPr lang="de-AT" sz="2000" b="1" i="1" dirty="0" err="1"/>
              <a:t>summary</a:t>
            </a:r>
            <a:r>
              <a:rPr lang="de-AT" sz="2000" b="1" i="1" dirty="0"/>
              <a:t> </a:t>
            </a:r>
            <a:r>
              <a:rPr lang="de-AT" sz="2000" b="1" i="1" dirty="0" err="1"/>
              <a:t>these</a:t>
            </a:r>
            <a:r>
              <a:rPr lang="de-AT" sz="2000" b="1" i="1" dirty="0"/>
              <a:t> </a:t>
            </a:r>
            <a:r>
              <a:rPr lang="de-AT" sz="2000" b="1" i="1" dirty="0" err="1"/>
              <a:t>risks</a:t>
            </a:r>
            <a:r>
              <a:rPr lang="de-AT" sz="2000" b="1" i="1" dirty="0"/>
              <a:t> </a:t>
            </a:r>
            <a:r>
              <a:rPr lang="de-AT" sz="2000" b="1" i="1" dirty="0" err="1"/>
              <a:t>are</a:t>
            </a:r>
            <a:r>
              <a:rPr lang="de-AT" sz="2000" b="1" i="1" dirty="0"/>
              <a:t>: (i) </a:t>
            </a:r>
            <a:r>
              <a:rPr lang="de-AT" sz="2000" b="1" i="1" dirty="0" err="1"/>
              <a:t>intellectual</a:t>
            </a:r>
            <a:r>
              <a:rPr lang="de-AT" sz="2000" b="1" i="1" dirty="0"/>
              <a:t> </a:t>
            </a:r>
            <a:r>
              <a:rPr lang="de-AT" sz="2000" b="1" i="1" dirty="0" err="1"/>
              <a:t>bankruptcy</a:t>
            </a:r>
            <a:r>
              <a:rPr lang="de-AT" sz="2000" b="1" i="1" dirty="0"/>
              <a:t> </a:t>
            </a:r>
            <a:r>
              <a:rPr lang="de-AT" sz="2000" b="1" i="1" dirty="0" err="1"/>
              <a:t>entails</a:t>
            </a:r>
            <a:r>
              <a:rPr lang="de-AT" sz="2000" b="1" i="1" dirty="0"/>
              <a:t> </a:t>
            </a:r>
            <a:r>
              <a:rPr lang="de-AT" sz="2000" b="1" i="1" dirty="0" err="1"/>
              <a:t>finantial</a:t>
            </a:r>
            <a:r>
              <a:rPr lang="de-AT" sz="2000" b="1" i="1" dirty="0"/>
              <a:t> </a:t>
            </a:r>
            <a:r>
              <a:rPr lang="de-AT" sz="2000" b="1" i="1" dirty="0" err="1"/>
              <a:t>bankruptcy</a:t>
            </a:r>
            <a:r>
              <a:rPr lang="de-AT" sz="2000" b="1" i="1" dirty="0"/>
              <a:t>; (ii) </a:t>
            </a:r>
            <a:r>
              <a:rPr lang="de-AT" sz="2000" b="1" i="1" dirty="0" err="1"/>
              <a:t>Epistemological</a:t>
            </a:r>
            <a:r>
              <a:rPr lang="de-AT" sz="2000" b="1" i="1" dirty="0"/>
              <a:t> </a:t>
            </a:r>
            <a:r>
              <a:rPr lang="de-AT" sz="2000" b="1" i="1" dirty="0" err="1"/>
              <a:t>anarchism</a:t>
            </a:r>
            <a:r>
              <a:rPr lang="de-AT" sz="2000" b="1" i="1" dirty="0"/>
              <a:t> </a:t>
            </a:r>
            <a:r>
              <a:rPr lang="de-AT" sz="2000" b="1" i="1" dirty="0" err="1"/>
              <a:t>entails</a:t>
            </a:r>
            <a:r>
              <a:rPr lang="de-AT" sz="2000" b="1" i="1" dirty="0"/>
              <a:t> social </a:t>
            </a:r>
            <a:r>
              <a:rPr lang="de-AT" sz="2000" b="1" i="1" dirty="0" err="1"/>
              <a:t>anarchism</a:t>
            </a:r>
            <a:r>
              <a:rPr lang="de-AT" sz="2000" b="1" i="1" dirty="0"/>
              <a:t>; (iii) </a:t>
            </a:r>
            <a:r>
              <a:rPr lang="de-AT" sz="2000" b="1" i="1" dirty="0" err="1"/>
              <a:t>Epistemological</a:t>
            </a:r>
            <a:r>
              <a:rPr lang="de-AT" sz="2000" b="1" i="1" dirty="0"/>
              <a:t> </a:t>
            </a:r>
            <a:r>
              <a:rPr lang="de-AT" sz="2000" b="1" i="1" dirty="0" err="1"/>
              <a:t>relativism</a:t>
            </a:r>
            <a:r>
              <a:rPr lang="de-AT" sz="2000" b="1" i="1" dirty="0"/>
              <a:t> (…) </a:t>
            </a:r>
            <a:r>
              <a:rPr lang="de-AT" sz="2000" b="1" i="1" dirty="0" err="1"/>
              <a:t>entail</a:t>
            </a:r>
            <a:r>
              <a:rPr lang="de-AT" sz="2000" b="1" i="1" dirty="0"/>
              <a:t> </a:t>
            </a:r>
            <a:r>
              <a:rPr lang="de-AT" sz="2000" b="1" i="1" dirty="0" err="1"/>
              <a:t>scientific</a:t>
            </a:r>
            <a:r>
              <a:rPr lang="de-AT" sz="2000" b="1" i="1" dirty="0"/>
              <a:t> </a:t>
            </a:r>
            <a:r>
              <a:rPr lang="de-AT" sz="2000" b="1" i="1" dirty="0" err="1"/>
              <a:t>chaos</a:t>
            </a:r>
            <a:r>
              <a:rPr lang="de-AT" sz="2000" b="1" i="1" dirty="0"/>
              <a:t>, </a:t>
            </a:r>
            <a:r>
              <a:rPr lang="de-AT" sz="2000" b="1" i="1" dirty="0" err="1"/>
              <a:t>confusion</a:t>
            </a:r>
            <a:r>
              <a:rPr lang="de-AT" sz="2000" b="1" i="1" dirty="0"/>
              <a:t> and </a:t>
            </a:r>
            <a:r>
              <a:rPr lang="de-AT" sz="2000" b="1" i="1" dirty="0" err="1"/>
              <a:t>stagnation</a:t>
            </a:r>
            <a:r>
              <a:rPr lang="de-AT" sz="2000" b="1" i="1" dirty="0"/>
              <a:t>.“ (p. 597)</a:t>
            </a:r>
            <a:endParaRPr lang="en-US" sz="2000" b="1" i="1" dirty="0"/>
          </a:p>
        </p:txBody>
      </p:sp>
      <p:sp>
        <p:nvSpPr>
          <p:cNvPr id="4" name="Slide Number Placeholder 3"/>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2</a:t>
            </a:fld>
            <a:endParaRPr lang="hu-HU" altLang="hu-HU">
              <a:solidFill>
                <a:srgbClr val="000000"/>
              </a:solidFill>
            </a:endParaRPr>
          </a:p>
        </p:txBody>
      </p:sp>
      <p:sp>
        <p:nvSpPr>
          <p:cNvPr id="8" name="Rectangle 7">
            <a:extLst>
              <a:ext uri="{FF2B5EF4-FFF2-40B4-BE49-F238E27FC236}">
                <a16:creationId xmlns:a16="http://schemas.microsoft.com/office/drawing/2014/main" id="{813E28F3-8B27-43DB-8CAC-A8BAC326000C}"/>
              </a:ext>
            </a:extLst>
          </p:cNvPr>
          <p:cNvSpPr/>
          <p:nvPr/>
        </p:nvSpPr>
        <p:spPr>
          <a:xfrm>
            <a:off x="609600" y="3692011"/>
            <a:ext cx="7413523" cy="2554545"/>
          </a:xfrm>
          <a:prstGeom prst="rect">
            <a:avLst/>
          </a:prstGeom>
        </p:spPr>
        <p:txBody>
          <a:bodyPr wrap="square">
            <a:spAutoFit/>
          </a:bodyPr>
          <a:lstStyle/>
          <a:p>
            <a:pPr marL="342900" indent="-342900">
              <a:lnSpc>
                <a:spcPct val="100000"/>
              </a:lnSpc>
              <a:buFont typeface="Wingdings" panose="05000000000000000000" pitchFamily="2" charset="2"/>
              <a:buChar char="§"/>
            </a:pPr>
            <a:r>
              <a:rPr lang="de-AT" sz="2000" b="1" i="1" dirty="0">
                <a:latin typeface="Calibri" panose="020F0502020204030204" pitchFamily="34" charset="0"/>
                <a:cs typeface="Calibri" panose="020F0502020204030204" pitchFamily="34" charset="0"/>
              </a:rPr>
              <a:t>…</a:t>
            </a:r>
            <a:r>
              <a:rPr lang="de-AT" sz="2000" b="1" i="1" dirty="0" err="1">
                <a:latin typeface="Calibri" panose="020F0502020204030204" pitchFamily="34" charset="0"/>
                <a:cs typeface="Calibri" panose="020F0502020204030204" pitchFamily="34" charset="0"/>
              </a:rPr>
              <a:t>the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solution</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of</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the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problem</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is</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that</a:t>
            </a:r>
            <a:r>
              <a:rPr lang="de-AT" sz="2000" b="1" i="1" dirty="0">
                <a:latin typeface="Calibri" panose="020F0502020204030204" pitchFamily="34" charset="0"/>
                <a:cs typeface="Calibri" panose="020F0502020204030204" pitchFamily="34" charset="0"/>
              </a:rPr>
              <a:t> … </a:t>
            </a:r>
            <a:r>
              <a:rPr lang="de-AT" sz="2000" b="1" i="1" dirty="0" err="1">
                <a:latin typeface="Calibri" panose="020F0502020204030204" pitchFamily="34" charset="0"/>
                <a:cs typeface="Calibri" panose="020F0502020204030204" pitchFamily="34" charset="0"/>
              </a:rPr>
              <a:t>practicioners</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of</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these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disciplines</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stop</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running</a:t>
            </a:r>
            <a:r>
              <a:rPr lang="de-AT" sz="2000" b="1" i="1" dirty="0">
                <a:latin typeface="Calibri" panose="020F0502020204030204" pitchFamily="34" charset="0"/>
                <a:cs typeface="Calibri" panose="020F0502020204030204" pitchFamily="34" charset="0"/>
              </a:rPr>
              <a:t> down </a:t>
            </a:r>
            <a:r>
              <a:rPr lang="de-AT" sz="2000" b="1" i="1" dirty="0" err="1">
                <a:latin typeface="Calibri" panose="020F0502020204030204" pitchFamily="34" charset="0"/>
                <a:cs typeface="Calibri" panose="020F0502020204030204" pitchFamily="34" charset="0"/>
              </a:rPr>
              <a:t>their</a:t>
            </a:r>
            <a:r>
              <a:rPr lang="de-AT" sz="2000" b="1" i="1" dirty="0">
                <a:latin typeface="Calibri" panose="020F0502020204030204" pitchFamily="34" charset="0"/>
                <a:cs typeface="Calibri" panose="020F0502020204030204" pitchFamily="34" charset="0"/>
              </a:rPr>
              <a:t> own </a:t>
            </a:r>
            <a:r>
              <a:rPr lang="de-AT" sz="2000" b="1" i="1" dirty="0" err="1">
                <a:latin typeface="Calibri" panose="020F0502020204030204" pitchFamily="34" charset="0"/>
                <a:cs typeface="Calibri" panose="020F0502020204030204" pitchFamily="34" charset="0"/>
              </a:rPr>
              <a:t>professions</a:t>
            </a:r>
            <a:r>
              <a:rPr lang="de-AT" sz="2000" b="1" i="1" dirty="0">
                <a:latin typeface="Calibri" panose="020F0502020204030204" pitchFamily="34" charset="0"/>
                <a:cs typeface="Calibri" panose="020F0502020204030204" pitchFamily="34" charset="0"/>
              </a:rPr>
              <a:t> and </a:t>
            </a:r>
            <a:r>
              <a:rPr lang="de-AT" sz="2000" b="1" i="1" dirty="0" err="1">
                <a:latin typeface="Calibri" panose="020F0502020204030204" pitchFamily="34" charset="0"/>
                <a:cs typeface="Calibri" panose="020F0502020204030204" pitchFamily="34" charset="0"/>
              </a:rPr>
              <a:t>start</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pleading</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the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cause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of</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science</a:t>
            </a:r>
            <a:r>
              <a:rPr lang="de-AT" sz="2000" b="1" i="1" dirty="0">
                <a:latin typeface="Calibri" panose="020F0502020204030204" pitchFamily="34" charset="0"/>
                <a:cs typeface="Calibri" panose="020F0502020204030204" pitchFamily="34" charset="0"/>
              </a:rPr>
              <a:t> and </a:t>
            </a:r>
            <a:r>
              <a:rPr lang="de-AT" sz="2000" b="1" i="1" dirty="0" err="1">
                <a:latin typeface="Calibri" panose="020F0502020204030204" pitchFamily="34" charset="0"/>
                <a:cs typeface="Calibri" panose="020F0502020204030204" pitchFamily="34" charset="0"/>
              </a:rPr>
              <a:t>philosophy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correctly</a:t>
            </a:r>
            <a:r>
              <a:rPr lang="de-AT" sz="2000" b="1" i="1" dirty="0">
                <a:latin typeface="Calibri" panose="020F0502020204030204" pitchFamily="34" charset="0"/>
                <a:cs typeface="Calibri" panose="020F0502020204030204" pitchFamily="34" charset="0"/>
              </a:rPr>
              <a:t>. This </a:t>
            </a:r>
            <a:r>
              <a:rPr lang="de-AT" sz="2000" b="1" i="1" dirty="0" err="1">
                <a:latin typeface="Calibri" panose="020F0502020204030204" pitchFamily="34" charset="0"/>
                <a:cs typeface="Calibri" panose="020F0502020204030204" pitchFamily="34" charset="0"/>
              </a:rPr>
              <a:t>should</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be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best</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done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first</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by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thoroughly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refuting</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erroneous</a:t>
            </a:r>
            <a:r>
              <a:rPr lang="de-AT" sz="2000" b="1" i="1" dirty="0">
                <a:latin typeface="Calibri" panose="020F0502020204030204" pitchFamily="34" charset="0"/>
                <a:cs typeface="Calibri" panose="020F0502020204030204" pitchFamily="34" charset="0"/>
              </a:rPr>
              <a:t> and </a:t>
            </a:r>
            <a:r>
              <a:rPr lang="de-AT" sz="2000" b="1" i="1" dirty="0" err="1">
                <a:latin typeface="Calibri" panose="020F0502020204030204" pitchFamily="34" charset="0"/>
                <a:cs typeface="Calibri" panose="020F0502020204030204" pitchFamily="34" charset="0"/>
              </a:rPr>
              <a:t>harmful</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antitheses</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secondl</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by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putting</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forthadequate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definitions</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of</a:t>
            </a:r>
            <a:r>
              <a:rPr lang="de-AT" sz="2000" b="1" i="1" dirty="0">
                <a:latin typeface="Calibri" panose="020F0502020204030204" pitchFamily="34" charset="0"/>
                <a:cs typeface="Calibri" panose="020F0502020204030204" pitchFamily="34" charset="0"/>
              </a:rPr>
              <a:t> such fundamental </a:t>
            </a:r>
            <a:r>
              <a:rPr lang="de-AT" sz="2000" b="1" i="1" dirty="0" err="1">
                <a:latin typeface="Calibri" panose="020F0502020204030204" pitchFamily="34" charset="0"/>
                <a:cs typeface="Calibri" panose="020F0502020204030204" pitchFamily="34" charset="0"/>
              </a:rPr>
              <a:t>concepts</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as</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objectivity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truth</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rationality</a:t>
            </a:r>
            <a:r>
              <a:rPr lang="de-AT" sz="2000" b="1" i="1" dirty="0">
                <a:latin typeface="Calibri" panose="020F0502020204030204" pitchFamily="34" charset="0"/>
                <a:cs typeface="Calibri" panose="020F0502020204030204" pitchFamily="34" charset="0"/>
              </a:rPr>
              <a:t> and </a:t>
            </a:r>
            <a:r>
              <a:rPr lang="de-AT" sz="2000" b="1" i="1" dirty="0" err="1">
                <a:latin typeface="Calibri" panose="020F0502020204030204" pitchFamily="34" charset="0"/>
                <a:cs typeface="Calibri" panose="020F0502020204030204" pitchFamily="34" charset="0"/>
              </a:rPr>
              <a:t>the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scientific</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method</a:t>
            </a:r>
            <a:r>
              <a:rPr lang="de-AT" sz="2000" b="1" i="1" dirty="0">
                <a:latin typeface="Calibri" panose="020F0502020204030204" pitchFamily="34" charset="0"/>
                <a:cs typeface="Calibri" panose="020F0502020204030204" pitchFamily="34" charset="0"/>
              </a:rPr>
              <a:t>; and </a:t>
            </a:r>
            <a:r>
              <a:rPr lang="de-AT" sz="2000" b="1" i="1" dirty="0" err="1">
                <a:latin typeface="Calibri" panose="020F0502020204030204" pitchFamily="34" charset="0"/>
                <a:cs typeface="Calibri" panose="020F0502020204030204" pitchFamily="34" charset="0"/>
              </a:rPr>
              <a:t>thirdly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by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putting</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the</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latter</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judiciously</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into</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fruitful</a:t>
            </a:r>
            <a:r>
              <a:rPr lang="de-AT" sz="2000" b="1" i="1" dirty="0">
                <a:latin typeface="Calibri" panose="020F0502020204030204" pitchFamily="34" charset="0"/>
                <a:cs typeface="Calibri" panose="020F0502020204030204" pitchFamily="34" charset="0"/>
              </a:rPr>
              <a:t> </a:t>
            </a:r>
            <a:r>
              <a:rPr lang="de-AT" sz="2000" b="1" i="1" dirty="0" err="1">
                <a:latin typeface="Calibri" panose="020F0502020204030204" pitchFamily="34" charset="0"/>
                <a:cs typeface="Calibri" panose="020F0502020204030204" pitchFamily="34" charset="0"/>
              </a:rPr>
              <a:t>practice</a:t>
            </a:r>
            <a:r>
              <a:rPr lang="de-AT" sz="2000" b="1" i="1" dirty="0">
                <a:latin typeface="Calibri" panose="020F0502020204030204" pitchFamily="34" charset="0"/>
                <a:cs typeface="Calibri" panose="020F0502020204030204" pitchFamily="34" charset="0"/>
              </a:rPr>
              <a:t>.“ (p. 598)</a:t>
            </a:r>
          </a:p>
        </p:txBody>
      </p:sp>
      <p:pic>
        <p:nvPicPr>
          <p:cNvPr id="7" name="Picture 6">
            <a:extLst>
              <a:ext uri="{FF2B5EF4-FFF2-40B4-BE49-F238E27FC236}">
                <a16:creationId xmlns:a16="http://schemas.microsoft.com/office/drawing/2014/main" id="{5DBEBAC5-2EDA-40C3-B4B7-A9DE62BDB25D}"/>
              </a:ext>
            </a:extLst>
          </p:cNvPr>
          <p:cNvPicPr>
            <a:picLocks noChangeAspect="1"/>
          </p:cNvPicPr>
          <p:nvPr/>
        </p:nvPicPr>
        <p:blipFill>
          <a:blip r:embed="rId2"/>
          <a:stretch>
            <a:fillRect/>
          </a:stretch>
        </p:blipFill>
        <p:spPr>
          <a:xfrm>
            <a:off x="8486775" y="908050"/>
            <a:ext cx="3705225" cy="4876800"/>
          </a:xfrm>
          <a:prstGeom prst="rect">
            <a:avLst/>
          </a:prstGeom>
        </p:spPr>
      </p:pic>
      <p:pic>
        <p:nvPicPr>
          <p:cNvPr id="9" name="Picture 8">
            <a:extLst>
              <a:ext uri="{FF2B5EF4-FFF2-40B4-BE49-F238E27FC236}">
                <a16:creationId xmlns:a16="http://schemas.microsoft.com/office/drawing/2014/main" id="{0E8CCA57-85AE-437B-B6F2-A7B72DF7D51F}"/>
              </a:ext>
            </a:extLst>
          </p:cNvPr>
          <p:cNvPicPr>
            <a:picLocks noChangeAspect="1"/>
          </p:cNvPicPr>
          <p:nvPr/>
        </p:nvPicPr>
        <p:blipFill>
          <a:blip r:embed="rId3"/>
          <a:stretch>
            <a:fillRect/>
          </a:stretch>
        </p:blipFill>
        <p:spPr>
          <a:xfrm>
            <a:off x="8485239" y="3537153"/>
            <a:ext cx="3713757" cy="2399953"/>
          </a:xfrm>
          <a:prstGeom prst="rect">
            <a:avLst/>
          </a:prstGeom>
        </p:spPr>
      </p:pic>
    </p:spTree>
    <p:extLst>
      <p:ext uri="{BB962C8B-B14F-4D97-AF65-F5344CB8AC3E}">
        <p14:creationId xmlns:p14="http://schemas.microsoft.com/office/powerpoint/2010/main" val="163162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Feyerabend on „Science in a Free </a:t>
            </a:r>
            <a:r>
              <a:rPr lang="de-AT" dirty="0" err="1"/>
              <a:t>society</a:t>
            </a:r>
            <a:r>
              <a:rPr lang="de-AT" dirty="0"/>
              <a:t>“</a:t>
            </a:r>
            <a:endParaRPr lang="en-US" dirty="0"/>
          </a:p>
        </p:txBody>
      </p:sp>
      <p:sp>
        <p:nvSpPr>
          <p:cNvPr id="3" name="Content Placeholder 2"/>
          <p:cNvSpPr>
            <a:spLocks noGrp="1"/>
          </p:cNvSpPr>
          <p:nvPr>
            <p:ph idx="1"/>
          </p:nvPr>
        </p:nvSpPr>
        <p:spPr>
          <a:xfrm>
            <a:off x="609600" y="1125538"/>
            <a:ext cx="7413523" cy="2856258"/>
          </a:xfrm>
        </p:spPr>
        <p:txBody>
          <a:bodyPr/>
          <a:lstStyle/>
          <a:p>
            <a:pPr>
              <a:lnSpc>
                <a:spcPct val="100000"/>
              </a:lnSpc>
            </a:pPr>
            <a:r>
              <a:rPr lang="de-AT" sz="2000" b="1" i="1" dirty="0"/>
              <a:t>„</a:t>
            </a:r>
            <a:r>
              <a:rPr lang="de-AT" sz="2000" b="1" i="1" dirty="0" err="1"/>
              <a:t>There</a:t>
            </a:r>
            <a:r>
              <a:rPr lang="de-AT" sz="2000" b="1" i="1" dirty="0"/>
              <a:t> </a:t>
            </a:r>
            <a:r>
              <a:rPr lang="en-US" sz="2000" b="1" i="1" dirty="0"/>
              <a:t>is no reason why the research </a:t>
            </a:r>
            <a:r>
              <a:rPr lang="en-US" sz="2000" b="1" i="1" dirty="0" err="1"/>
              <a:t>programme</a:t>
            </a:r>
            <a:r>
              <a:rPr lang="en-US" sz="2000" b="1" i="1" dirty="0"/>
              <a:t> science should not be subsumed under </a:t>
            </a:r>
            <a:r>
              <a:rPr lang="en-US" sz="2000" i="1" dirty="0"/>
              <a:t>the research </a:t>
            </a:r>
            <a:r>
              <a:rPr lang="en-US" sz="2000" i="1" dirty="0" err="1"/>
              <a:t>programme</a:t>
            </a:r>
            <a:r>
              <a:rPr lang="en-US" sz="2000" i="1" dirty="0"/>
              <a:t> free society and competences changed and redefined accordingly</a:t>
            </a:r>
            <a:r>
              <a:rPr lang="en-US" sz="2000" b="1" i="1" dirty="0"/>
              <a:t>. The change is needed - the possibilities of freedom will not be exhausted without it - there is nothing inherent in science (except the wish of scientists to do their own thing at other people’s expense) that forbids it; which lives off society and strengthens its totalitarian tendencies.” (p. 101)</a:t>
            </a:r>
          </a:p>
          <a:p>
            <a:pPr>
              <a:lnSpc>
                <a:spcPct val="100000"/>
              </a:lnSpc>
            </a:pPr>
            <a:endParaRPr lang="en-US" sz="2000" b="1" i="1" dirty="0"/>
          </a:p>
          <a:p>
            <a:endParaRPr lang="en-US" sz="2000" dirty="0"/>
          </a:p>
        </p:txBody>
      </p:sp>
      <p:sp>
        <p:nvSpPr>
          <p:cNvPr id="4" name="Slide Number Placeholder 3"/>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3</a:t>
            </a:fld>
            <a:endParaRPr lang="hu-HU" altLang="hu-HU">
              <a:solidFill>
                <a:srgbClr val="000000"/>
              </a:solidFill>
            </a:endParaRPr>
          </a:p>
        </p:txBody>
      </p:sp>
      <p:pic>
        <p:nvPicPr>
          <p:cNvPr id="6" name="Picture 5">
            <a:extLst>
              <a:ext uri="{FF2B5EF4-FFF2-40B4-BE49-F238E27FC236}">
                <a16:creationId xmlns:a16="http://schemas.microsoft.com/office/drawing/2014/main" id="{DF992672-6DC8-4F2B-BE7D-9D476948B8EE}"/>
              </a:ext>
            </a:extLst>
          </p:cNvPr>
          <p:cNvPicPr>
            <a:picLocks noChangeAspect="1"/>
          </p:cNvPicPr>
          <p:nvPr/>
        </p:nvPicPr>
        <p:blipFill>
          <a:blip r:embed="rId2"/>
          <a:stretch>
            <a:fillRect/>
          </a:stretch>
        </p:blipFill>
        <p:spPr>
          <a:xfrm>
            <a:off x="8300884" y="908050"/>
            <a:ext cx="3891116" cy="3891116"/>
          </a:xfrm>
          <a:prstGeom prst="rect">
            <a:avLst/>
          </a:prstGeom>
        </p:spPr>
      </p:pic>
      <p:sp>
        <p:nvSpPr>
          <p:cNvPr id="8" name="Rectangle 7">
            <a:extLst>
              <a:ext uri="{FF2B5EF4-FFF2-40B4-BE49-F238E27FC236}">
                <a16:creationId xmlns:a16="http://schemas.microsoft.com/office/drawing/2014/main" id="{813E28F3-8B27-43DB-8CAC-A8BAC326000C}"/>
              </a:ext>
            </a:extLst>
          </p:cNvPr>
          <p:cNvSpPr/>
          <p:nvPr/>
        </p:nvSpPr>
        <p:spPr>
          <a:xfrm>
            <a:off x="609600" y="4036140"/>
            <a:ext cx="7413523" cy="2246769"/>
          </a:xfrm>
          <a:prstGeom prst="rect">
            <a:avLst/>
          </a:prstGeom>
        </p:spPr>
        <p:txBody>
          <a:bodyPr wrap="square">
            <a:spAutoFit/>
          </a:bodyPr>
          <a:lstStyle/>
          <a:p>
            <a:pPr marL="342900" indent="-342900">
              <a:lnSpc>
                <a:spcPct val="100000"/>
              </a:lnSpc>
              <a:buFont typeface="Wingdings" panose="05000000000000000000" pitchFamily="2" charset="2"/>
              <a:buChar char="§"/>
            </a:pPr>
            <a:r>
              <a:rPr lang="de-AT" sz="2000" b="1" i="1" dirty="0">
                <a:latin typeface="Calibri" panose="020F0502020204030204" pitchFamily="34" charset="0"/>
                <a:cs typeface="Calibri" panose="020F0502020204030204" pitchFamily="34" charset="0"/>
              </a:rPr>
              <a:t>„The </a:t>
            </a:r>
            <a:r>
              <a:rPr lang="de-AT" sz="2000" b="1" i="1" dirty="0" err="1">
                <a:latin typeface="Calibri" panose="020F0502020204030204" pitchFamily="34" charset="0"/>
                <a:cs typeface="Calibri" panose="020F0502020204030204" pitchFamily="34" charset="0"/>
              </a:rPr>
              <a:t>lesson</a:t>
            </a:r>
            <a:r>
              <a:rPr lang="de-AT" sz="2000" b="1" i="1" dirty="0">
                <a:latin typeface="Calibri" panose="020F0502020204030204" pitchFamily="34" charset="0"/>
                <a:cs typeface="Calibri" panose="020F0502020204030204" pitchFamily="34" charset="0"/>
              </a:rPr>
              <a:t> </a:t>
            </a:r>
            <a:r>
              <a:rPr lang="en-US" sz="2000" b="1" i="1" dirty="0">
                <a:latin typeface="Calibri" panose="020F0502020204030204" pitchFamily="34" charset="0"/>
                <a:cs typeface="Calibri" panose="020F0502020204030204" pitchFamily="34" charset="0"/>
              </a:rPr>
              <a:t>to be learned is that non-scientific ideologies, practices, theories, traditions can become powerful rivals and can reveal major shortcomings of science if only they are given a fair chance to compete. It is the task of the institutions of a free society to give them such a fair chance. </a:t>
            </a:r>
            <a:r>
              <a:rPr lang="en-US" sz="2000" i="1" dirty="0">
                <a:latin typeface="Calibri" panose="020F0502020204030204" pitchFamily="34" charset="0"/>
                <a:cs typeface="Calibri" panose="020F0502020204030204" pitchFamily="34" charset="0"/>
              </a:rPr>
              <a:t>The excellence of science, however, can be asserted only after numerous comparisons with </a:t>
            </a:r>
            <a:r>
              <a:rPr lang="de-AT" sz="2000" i="1" dirty="0">
                <a:latin typeface="Calibri" panose="020F0502020204030204" pitchFamily="34" charset="0"/>
                <a:cs typeface="Calibri" panose="020F0502020204030204" pitchFamily="34" charset="0"/>
              </a:rPr>
              <a:t>alternative </a:t>
            </a:r>
            <a:r>
              <a:rPr lang="de-AT" sz="2000" i="1" dirty="0" err="1">
                <a:latin typeface="Calibri" panose="020F0502020204030204" pitchFamily="34" charset="0"/>
                <a:cs typeface="Calibri" panose="020F0502020204030204" pitchFamily="34" charset="0"/>
              </a:rPr>
              <a:t>points</a:t>
            </a:r>
            <a:r>
              <a:rPr lang="de-AT" sz="2000" i="1" dirty="0">
                <a:latin typeface="Calibri" panose="020F0502020204030204" pitchFamily="34" charset="0"/>
                <a:cs typeface="Calibri" panose="020F0502020204030204" pitchFamily="34" charset="0"/>
              </a:rPr>
              <a:t> </a:t>
            </a:r>
            <a:r>
              <a:rPr lang="de-AT" sz="2000" i="1" dirty="0" err="1">
                <a:latin typeface="Calibri" panose="020F0502020204030204" pitchFamily="34" charset="0"/>
                <a:cs typeface="Calibri" panose="020F0502020204030204" pitchFamily="34" charset="0"/>
              </a:rPr>
              <a:t>of</a:t>
            </a:r>
            <a:r>
              <a:rPr lang="de-AT" sz="2000" i="1" dirty="0">
                <a:latin typeface="Calibri" panose="020F0502020204030204" pitchFamily="34" charset="0"/>
                <a:cs typeface="Calibri" panose="020F0502020204030204" pitchFamily="34" charset="0"/>
              </a:rPr>
              <a:t> </a:t>
            </a:r>
            <a:r>
              <a:rPr lang="de-AT" sz="2000" i="1" dirty="0" err="1">
                <a:latin typeface="Calibri" panose="020F0502020204030204" pitchFamily="34" charset="0"/>
                <a:cs typeface="Calibri" panose="020F0502020204030204" pitchFamily="34" charset="0"/>
              </a:rPr>
              <a:t>view</a:t>
            </a:r>
            <a:r>
              <a:rPr lang="de-AT" sz="2000" i="1" dirty="0">
                <a:latin typeface="Calibri" panose="020F0502020204030204" pitchFamily="34" charset="0"/>
                <a:cs typeface="Calibri" panose="020F0502020204030204" pitchFamily="34" charset="0"/>
              </a:rPr>
              <a:t>.</a:t>
            </a:r>
            <a:r>
              <a:rPr lang="de-AT" sz="2000" b="1" i="1" dirty="0">
                <a:latin typeface="Calibri" panose="020F0502020204030204" pitchFamily="34" charset="0"/>
                <a:cs typeface="Calibri" panose="020F0502020204030204" pitchFamily="34" charset="0"/>
              </a:rPr>
              <a:t>“</a:t>
            </a:r>
            <a:r>
              <a:rPr lang="en-US" sz="2000" b="1" i="1" dirty="0">
                <a:latin typeface="Calibri" panose="020F0502020204030204" pitchFamily="34" charset="0"/>
                <a:cs typeface="Calibri" panose="020F0502020204030204" pitchFamily="34" charset="0"/>
              </a:rPr>
              <a:t> (p. 103)</a:t>
            </a:r>
            <a:endParaRPr lang="de-AT" sz="20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85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„Non-</a:t>
            </a:r>
            <a:r>
              <a:rPr lang="de-AT" dirty="0" err="1"/>
              <a:t>scientific</a:t>
            </a:r>
            <a:r>
              <a:rPr lang="de-AT" dirty="0"/>
              <a:t>“ </a:t>
            </a:r>
            <a:r>
              <a:rPr lang="de-AT" dirty="0" err="1"/>
              <a:t>methods</a:t>
            </a:r>
            <a:r>
              <a:rPr lang="de-AT" dirty="0"/>
              <a:t> -- </a:t>
            </a:r>
            <a:r>
              <a:rPr lang="de-AT" dirty="0" err="1"/>
              <a:t>participatory</a:t>
            </a:r>
            <a:r>
              <a:rPr lang="de-AT" dirty="0"/>
              <a:t> and </a:t>
            </a:r>
            <a:r>
              <a:rPr lang="de-AT" dirty="0" err="1"/>
              <a:t>democratic</a:t>
            </a:r>
            <a:endParaRPr lang="en-US" dirty="0"/>
          </a:p>
        </p:txBody>
      </p:sp>
      <p:sp>
        <p:nvSpPr>
          <p:cNvPr id="3" name="Content Placeholder 2"/>
          <p:cNvSpPr>
            <a:spLocks noGrp="1"/>
          </p:cNvSpPr>
          <p:nvPr>
            <p:ph idx="1"/>
          </p:nvPr>
        </p:nvSpPr>
        <p:spPr>
          <a:xfrm>
            <a:off x="609600" y="1125538"/>
            <a:ext cx="7413523" cy="2856258"/>
          </a:xfrm>
        </p:spPr>
        <p:txBody>
          <a:bodyPr/>
          <a:lstStyle/>
          <a:p>
            <a:pPr>
              <a:lnSpc>
                <a:spcPct val="100000"/>
              </a:lnSpc>
            </a:pPr>
            <a:r>
              <a:rPr lang="de-AT" sz="1800" i="1" dirty="0" err="1"/>
              <a:t>Addressing</a:t>
            </a:r>
            <a:r>
              <a:rPr lang="de-AT" sz="1800" i="1" dirty="0"/>
              <a:t> </a:t>
            </a:r>
            <a:r>
              <a:rPr lang="de-AT" sz="1800" dirty="0"/>
              <a:t>„</a:t>
            </a:r>
            <a:r>
              <a:rPr lang="de-AT" sz="1800" dirty="0" err="1"/>
              <a:t>wicked</a:t>
            </a:r>
            <a:r>
              <a:rPr lang="de-AT" sz="1800" dirty="0"/>
              <a:t> </a:t>
            </a:r>
            <a:r>
              <a:rPr lang="de-AT" sz="1800" dirty="0" err="1"/>
              <a:t>problems</a:t>
            </a:r>
            <a:r>
              <a:rPr lang="de-AT" sz="1800" dirty="0"/>
              <a:t>“</a:t>
            </a:r>
            <a:r>
              <a:rPr lang="de-AT" sz="1800" i="1" dirty="0"/>
              <a:t> (</a:t>
            </a:r>
            <a:r>
              <a:rPr lang="de-AT" sz="1800" i="1" dirty="0" err="1"/>
              <a:t>Rittel</a:t>
            </a:r>
            <a:r>
              <a:rPr lang="de-AT" sz="1800" i="1" dirty="0"/>
              <a:t> and Webber, 1973)</a:t>
            </a:r>
            <a:r>
              <a:rPr lang="de-AT" sz="1800" b="1" i="1" dirty="0"/>
              <a:t> </a:t>
            </a:r>
          </a:p>
          <a:p>
            <a:pPr lvl="1">
              <a:lnSpc>
                <a:spcPct val="100000"/>
              </a:lnSpc>
            </a:pPr>
            <a:r>
              <a:rPr lang="de-AT" sz="1800" b="1" i="1" dirty="0" err="1"/>
              <a:t>intractable</a:t>
            </a:r>
            <a:r>
              <a:rPr lang="de-AT" sz="1800" b="1" i="1" dirty="0"/>
              <a:t> </a:t>
            </a:r>
            <a:r>
              <a:rPr lang="de-AT" sz="1800" b="1" i="1" dirty="0" err="1"/>
              <a:t>societal</a:t>
            </a:r>
            <a:r>
              <a:rPr lang="de-AT" sz="1800" b="1" i="1" dirty="0"/>
              <a:t> </a:t>
            </a:r>
            <a:r>
              <a:rPr lang="de-AT" sz="1800" b="1" i="1" dirty="0" err="1"/>
              <a:t>challenges</a:t>
            </a:r>
            <a:r>
              <a:rPr lang="de-AT" sz="1800" b="1" i="1" dirty="0"/>
              <a:t> </a:t>
            </a:r>
            <a:r>
              <a:rPr lang="de-AT" sz="1800" b="1" i="1" dirty="0" err="1"/>
              <a:t>that</a:t>
            </a:r>
            <a:r>
              <a:rPr lang="de-AT" sz="1800" b="1" i="1" dirty="0"/>
              <a:t> </a:t>
            </a:r>
            <a:r>
              <a:rPr lang="de-AT" sz="1800" b="1" i="1" dirty="0" err="1"/>
              <a:t>cannot</a:t>
            </a:r>
            <a:r>
              <a:rPr lang="de-AT" sz="1800" b="1" i="1" dirty="0"/>
              <a:t> </a:t>
            </a:r>
            <a:r>
              <a:rPr lang="de-AT" sz="1800" b="1" i="1" dirty="0" err="1"/>
              <a:t>be</a:t>
            </a:r>
            <a:r>
              <a:rPr lang="de-AT" sz="1800" b="1" i="1" dirty="0"/>
              <a:t> </a:t>
            </a:r>
            <a:r>
              <a:rPr lang="de-AT" sz="1800" b="1" i="1" dirty="0" err="1"/>
              <a:t>solved</a:t>
            </a:r>
            <a:r>
              <a:rPr lang="de-AT" sz="1800" b="1" i="1" dirty="0"/>
              <a:t> </a:t>
            </a:r>
            <a:r>
              <a:rPr lang="de-AT" sz="1800" b="1" i="1" dirty="0" err="1"/>
              <a:t>by</a:t>
            </a:r>
            <a:r>
              <a:rPr lang="de-AT" sz="1800" b="1" i="1" dirty="0"/>
              <a:t> </a:t>
            </a:r>
            <a:r>
              <a:rPr lang="de-AT" sz="1800" b="1" i="1" dirty="0" err="1"/>
              <a:t>applying</a:t>
            </a:r>
            <a:r>
              <a:rPr lang="de-AT" sz="1800" b="1" i="1" dirty="0"/>
              <a:t> a classic linear techno-</a:t>
            </a:r>
            <a:r>
              <a:rPr lang="de-AT" sz="1800" b="1" i="1" dirty="0" err="1"/>
              <a:t>scientific</a:t>
            </a:r>
            <a:r>
              <a:rPr lang="de-AT" sz="1800" b="1" i="1" dirty="0"/>
              <a:t> </a:t>
            </a:r>
            <a:r>
              <a:rPr lang="de-AT" sz="1800" b="1" i="1" dirty="0" err="1"/>
              <a:t>approach</a:t>
            </a:r>
            <a:r>
              <a:rPr lang="de-AT" sz="1800" b="1" i="1" dirty="0"/>
              <a:t>, </a:t>
            </a:r>
            <a:r>
              <a:rPr lang="de-AT" sz="1800" b="1" i="1" dirty="0" err="1"/>
              <a:t>as</a:t>
            </a:r>
            <a:endParaRPr lang="de-AT" sz="1800" b="1" i="1" dirty="0"/>
          </a:p>
          <a:p>
            <a:pPr lvl="2">
              <a:lnSpc>
                <a:spcPct val="100000"/>
              </a:lnSpc>
            </a:pPr>
            <a:r>
              <a:rPr lang="de-AT" sz="1800" b="1" i="1" dirty="0" err="1"/>
              <a:t>concomitant</a:t>
            </a:r>
            <a:r>
              <a:rPr lang="de-AT" sz="1800" b="1" i="1" dirty="0"/>
              <a:t> </a:t>
            </a:r>
            <a:r>
              <a:rPr lang="de-AT" sz="1800" b="1" i="1" dirty="0" err="1"/>
              <a:t>uncertainty</a:t>
            </a:r>
            <a:r>
              <a:rPr lang="de-AT" sz="1800" b="1" i="1" dirty="0"/>
              <a:t> </a:t>
            </a:r>
            <a:r>
              <a:rPr lang="de-AT" sz="1800" b="1" i="1" dirty="0" err="1"/>
              <a:t>cannot</a:t>
            </a:r>
            <a:r>
              <a:rPr lang="de-AT" sz="1800" b="1" i="1" dirty="0"/>
              <a:t> </a:t>
            </a:r>
            <a:r>
              <a:rPr lang="de-AT" sz="1800" b="1" i="1" dirty="0" err="1"/>
              <a:t>be</a:t>
            </a:r>
            <a:r>
              <a:rPr lang="de-AT" sz="1800" b="1" i="1" dirty="0"/>
              <a:t> </a:t>
            </a:r>
            <a:r>
              <a:rPr lang="de-AT" sz="1800" b="1" i="1" dirty="0" err="1"/>
              <a:t>reduced</a:t>
            </a:r>
            <a:r>
              <a:rPr lang="de-AT" sz="1800" b="1" i="1" dirty="0"/>
              <a:t> </a:t>
            </a:r>
            <a:r>
              <a:rPr lang="de-AT" sz="1800" b="1" i="1" dirty="0" err="1"/>
              <a:t>with</a:t>
            </a:r>
            <a:r>
              <a:rPr lang="de-AT" sz="1800" b="1" i="1" dirty="0"/>
              <a:t> </a:t>
            </a:r>
            <a:r>
              <a:rPr lang="de-AT" sz="1800" b="1" i="1" dirty="0" err="1"/>
              <a:t>producing</a:t>
            </a:r>
            <a:r>
              <a:rPr lang="de-AT" sz="1800" b="1" i="1" dirty="0"/>
              <a:t> </a:t>
            </a:r>
            <a:r>
              <a:rPr lang="de-AT" sz="1800" b="1" i="1" dirty="0" err="1"/>
              <a:t>more</a:t>
            </a:r>
            <a:r>
              <a:rPr lang="de-AT" sz="1800" b="1" i="1" dirty="0"/>
              <a:t> </a:t>
            </a:r>
            <a:r>
              <a:rPr lang="de-AT" sz="1800" b="1" i="1" dirty="0" err="1"/>
              <a:t>disciplinary</a:t>
            </a:r>
            <a:r>
              <a:rPr lang="de-AT" sz="1800" b="1" i="1" dirty="0"/>
              <a:t> </a:t>
            </a:r>
            <a:r>
              <a:rPr lang="de-AT" sz="1800" b="1" i="1" dirty="0" err="1"/>
              <a:t>knowledge</a:t>
            </a:r>
            <a:r>
              <a:rPr lang="de-AT" sz="1800" b="1" i="1" dirty="0"/>
              <a:t> </a:t>
            </a:r>
          </a:p>
          <a:p>
            <a:pPr lvl="2">
              <a:lnSpc>
                <a:spcPct val="100000"/>
              </a:lnSpc>
            </a:pPr>
            <a:r>
              <a:rPr lang="de-AT" sz="1800" b="1" i="1" dirty="0"/>
              <a:t>different </a:t>
            </a:r>
            <a:r>
              <a:rPr lang="de-AT" sz="1800" b="1" i="1" dirty="0" err="1"/>
              <a:t>actors</a:t>
            </a:r>
            <a:r>
              <a:rPr lang="de-AT" sz="1800" b="1" i="1" dirty="0"/>
              <a:t> </a:t>
            </a:r>
            <a:r>
              <a:rPr lang="de-AT" sz="1800" b="1" i="1" dirty="0" err="1"/>
              <a:t>are</a:t>
            </a:r>
            <a:r>
              <a:rPr lang="de-AT" sz="1800" b="1" i="1" dirty="0"/>
              <a:t> </a:t>
            </a:r>
            <a:r>
              <a:rPr lang="de-AT" sz="1800" b="1" i="1" dirty="0" err="1"/>
              <a:t>often</a:t>
            </a:r>
            <a:r>
              <a:rPr lang="de-AT" sz="1800" b="1" i="1" dirty="0"/>
              <a:t> </a:t>
            </a:r>
            <a:r>
              <a:rPr lang="de-AT" sz="1800" b="1" i="1" dirty="0" err="1"/>
              <a:t>involved</a:t>
            </a:r>
            <a:r>
              <a:rPr lang="de-AT" sz="1800" b="1" i="1" dirty="0"/>
              <a:t> </a:t>
            </a:r>
            <a:r>
              <a:rPr lang="de-AT" sz="1800" b="1" i="1" dirty="0" err="1"/>
              <a:t>with</a:t>
            </a:r>
            <a:r>
              <a:rPr lang="de-AT" sz="1800" b="1" i="1" dirty="0"/>
              <a:t> such </a:t>
            </a:r>
            <a:r>
              <a:rPr lang="de-AT" sz="1800" b="1" i="1" dirty="0" err="1"/>
              <a:t>complex</a:t>
            </a:r>
            <a:r>
              <a:rPr lang="de-AT" sz="1800" b="1" i="1" dirty="0"/>
              <a:t> </a:t>
            </a:r>
            <a:r>
              <a:rPr lang="de-AT" sz="1800" b="1" i="1" dirty="0" err="1"/>
              <a:t>challenges</a:t>
            </a:r>
            <a:r>
              <a:rPr lang="de-AT" sz="1800" b="1" i="1" dirty="0"/>
              <a:t> </a:t>
            </a:r>
          </a:p>
          <a:p>
            <a:pPr lvl="2">
              <a:lnSpc>
                <a:spcPct val="100000"/>
              </a:lnSpc>
            </a:pPr>
            <a:r>
              <a:rPr lang="de-AT" sz="1800" b="1" i="1" dirty="0" err="1"/>
              <a:t>every</a:t>
            </a:r>
            <a:r>
              <a:rPr lang="de-AT" sz="1800" b="1" i="1" dirty="0"/>
              <a:t> possible </a:t>
            </a:r>
            <a:r>
              <a:rPr lang="de-AT" sz="1800" b="1" i="1" dirty="0" err="1"/>
              <a:t>solution</a:t>
            </a:r>
            <a:r>
              <a:rPr lang="de-AT" sz="1800" b="1" i="1" dirty="0"/>
              <a:t> </a:t>
            </a:r>
            <a:r>
              <a:rPr lang="de-AT" sz="1800" b="1" i="1" dirty="0" err="1"/>
              <a:t>changes</a:t>
            </a:r>
            <a:r>
              <a:rPr lang="de-AT" sz="1800" b="1" i="1" dirty="0"/>
              <a:t> </a:t>
            </a:r>
            <a:r>
              <a:rPr lang="de-AT" sz="1800" b="1" i="1" dirty="0" err="1"/>
              <a:t>the</a:t>
            </a:r>
            <a:r>
              <a:rPr lang="de-AT" sz="1800" b="1" i="1" dirty="0"/>
              <a:t> </a:t>
            </a:r>
            <a:r>
              <a:rPr lang="de-AT" sz="1800" b="1" i="1" dirty="0" err="1"/>
              <a:t>perception</a:t>
            </a:r>
            <a:r>
              <a:rPr lang="de-AT" sz="1800" b="1" i="1" dirty="0"/>
              <a:t> </a:t>
            </a:r>
            <a:r>
              <a:rPr lang="de-AT" sz="1800" b="1" i="1" dirty="0" err="1"/>
              <a:t>of</a:t>
            </a:r>
            <a:r>
              <a:rPr lang="de-AT" sz="1800" b="1" i="1" dirty="0"/>
              <a:t> </a:t>
            </a:r>
            <a:r>
              <a:rPr lang="de-AT" sz="1800" b="1" i="1" dirty="0" err="1"/>
              <a:t>the</a:t>
            </a:r>
            <a:r>
              <a:rPr lang="de-AT" sz="1800" b="1" i="1" dirty="0"/>
              <a:t> </a:t>
            </a:r>
            <a:r>
              <a:rPr lang="de-AT" sz="1800" b="1" i="1" dirty="0" err="1"/>
              <a:t>problem</a:t>
            </a:r>
            <a:r>
              <a:rPr lang="de-AT" sz="1800" b="1" i="1" dirty="0"/>
              <a:t> and </a:t>
            </a:r>
            <a:r>
              <a:rPr lang="de-AT" sz="1800" b="1" i="1" dirty="0" err="1"/>
              <a:t>there</a:t>
            </a:r>
            <a:r>
              <a:rPr lang="de-AT" sz="1800" b="1" i="1" dirty="0"/>
              <a:t> </a:t>
            </a:r>
            <a:r>
              <a:rPr lang="de-AT" sz="1800" b="1" i="1" dirty="0" err="1"/>
              <a:t>is</a:t>
            </a:r>
            <a:r>
              <a:rPr lang="de-AT" sz="1800" b="1" i="1" dirty="0"/>
              <a:t> </a:t>
            </a:r>
            <a:r>
              <a:rPr lang="de-AT" sz="1800" b="1" i="1" dirty="0" err="1"/>
              <a:t>no</a:t>
            </a:r>
            <a:r>
              <a:rPr lang="de-AT" sz="1800" b="1" i="1" dirty="0"/>
              <a:t> </a:t>
            </a:r>
            <a:r>
              <a:rPr lang="de-AT" sz="1800" b="1" i="1" dirty="0" err="1"/>
              <a:t>agreement</a:t>
            </a:r>
            <a:r>
              <a:rPr lang="de-AT" sz="1800" b="1" i="1" dirty="0"/>
              <a:t> on </a:t>
            </a:r>
            <a:r>
              <a:rPr lang="de-AT" sz="1800" b="1" i="1" dirty="0" err="1"/>
              <a:t>values</a:t>
            </a:r>
            <a:r>
              <a:rPr lang="de-AT" sz="1800" b="1" i="1" dirty="0"/>
              <a:t>, </a:t>
            </a:r>
            <a:r>
              <a:rPr lang="de-AT" sz="1800" b="1" i="1" dirty="0" err="1"/>
              <a:t>facts</a:t>
            </a:r>
            <a:r>
              <a:rPr lang="de-AT" sz="1800" b="1" i="1" dirty="0"/>
              <a:t> and </a:t>
            </a:r>
            <a:r>
              <a:rPr lang="de-AT" sz="1800" b="1" i="1" dirty="0" err="1"/>
              <a:t>relevancy</a:t>
            </a:r>
            <a:r>
              <a:rPr lang="de-AT" sz="1800" b="1" i="1" dirty="0"/>
              <a:t> </a:t>
            </a:r>
            <a:r>
              <a:rPr lang="de-AT" sz="1800" b="1" i="1" dirty="0" err="1"/>
              <a:t>of</a:t>
            </a:r>
            <a:r>
              <a:rPr lang="de-AT" sz="1800" b="1" i="1" dirty="0"/>
              <a:t> </a:t>
            </a:r>
            <a:r>
              <a:rPr lang="de-AT" sz="1800" b="1" i="1" dirty="0" err="1"/>
              <a:t>facts</a:t>
            </a:r>
            <a:r>
              <a:rPr lang="de-AT" sz="1800" b="1" i="1" dirty="0"/>
              <a:t>.</a:t>
            </a:r>
          </a:p>
        </p:txBody>
      </p:sp>
      <p:sp>
        <p:nvSpPr>
          <p:cNvPr id="4" name="Slide Number Placeholder 3"/>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4</a:t>
            </a:fld>
            <a:endParaRPr lang="hu-HU" altLang="hu-HU">
              <a:solidFill>
                <a:srgbClr val="000000"/>
              </a:solidFill>
            </a:endParaRPr>
          </a:p>
        </p:txBody>
      </p:sp>
      <p:pic>
        <p:nvPicPr>
          <p:cNvPr id="1026" name="Picture 2" descr="Social Lab Process inspired by Theory U -  presencing institute">
            <a:extLst>
              <a:ext uri="{FF2B5EF4-FFF2-40B4-BE49-F238E27FC236}">
                <a16:creationId xmlns:a16="http://schemas.microsoft.com/office/drawing/2014/main" id="{332FB790-E9FA-4811-B6C4-4D1ED3066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110" y="908050"/>
            <a:ext cx="4050890"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80EE952-C2D8-4694-98BD-0E422682D5D1}"/>
              </a:ext>
            </a:extLst>
          </p:cNvPr>
          <p:cNvSpPr/>
          <p:nvPr/>
        </p:nvSpPr>
        <p:spPr>
          <a:xfrm>
            <a:off x="681566" y="3929420"/>
            <a:ext cx="11438467" cy="2585323"/>
          </a:xfrm>
          <a:prstGeom prst="rect">
            <a:avLst/>
          </a:prstGeom>
        </p:spPr>
        <p:txBody>
          <a:bodyPr wrap="square">
            <a:spAutoFit/>
          </a:bodyPr>
          <a:lstStyle/>
          <a:p>
            <a:pPr marL="285750" indent="-285750">
              <a:lnSpc>
                <a:spcPct val="100000"/>
              </a:lnSpc>
              <a:buFont typeface="Wingdings" panose="05000000000000000000" pitchFamily="2" charset="2"/>
              <a:buChar char="§"/>
            </a:pPr>
            <a:r>
              <a:rPr lang="en-US" dirty="0">
                <a:latin typeface="Calibri" panose="020F0502020204030204" pitchFamily="34" charset="0"/>
                <a:cs typeface="Calibri" panose="020F0502020204030204" pitchFamily="34" charset="0"/>
              </a:rPr>
              <a:t>Producing knowledge through participation</a:t>
            </a:r>
            <a:r>
              <a:rPr lang="en-US" b="1" i="1" dirty="0">
                <a:latin typeface="Calibri" panose="020F0502020204030204" pitchFamily="34" charset="0"/>
                <a:cs typeface="Calibri" panose="020F0502020204030204" pitchFamily="34" charset="0"/>
              </a:rPr>
              <a:t>: </a:t>
            </a:r>
          </a:p>
          <a:p>
            <a:pPr lvl="1">
              <a:lnSpc>
                <a:spcPct val="100000"/>
              </a:lnSpc>
            </a:pPr>
            <a:r>
              <a:rPr lang="de-AT" b="1" i="1" dirty="0" err="1">
                <a:latin typeface="Calibri" panose="020F0502020204030204" pitchFamily="34" charset="0"/>
                <a:cs typeface="Calibri" panose="020F0502020204030204" pitchFamily="34" charset="0"/>
              </a:rPr>
              <a:t>flow</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experiential</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knowledge</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enabling</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actors</a:t>
            </a:r>
            <a:r>
              <a:rPr lang="de-AT" b="1" i="1" dirty="0">
                <a:latin typeface="Calibri" panose="020F0502020204030204" pitchFamily="34" charset="0"/>
                <a:cs typeface="Calibri" panose="020F0502020204030204" pitchFamily="34" charset="0"/>
              </a:rPr>
              <a:t> in a </a:t>
            </a:r>
            <a:r>
              <a:rPr lang="de-AT" b="1" i="1" dirty="0" err="1">
                <a:latin typeface="Calibri" panose="020F0502020204030204" pitchFamily="34" charset="0"/>
                <a:cs typeface="Calibri" panose="020F0502020204030204" pitchFamily="34" charset="0"/>
              </a:rPr>
              <a:t>system</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to</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produce</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appreciate</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select</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productive</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intervention</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strategies</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arrive</a:t>
            </a:r>
            <a:r>
              <a:rPr lang="de-AT" b="1" i="1" dirty="0">
                <a:latin typeface="Calibri" panose="020F0502020204030204" pitchFamily="34" charset="0"/>
                <a:cs typeface="Calibri" panose="020F0502020204030204" pitchFamily="34" charset="0"/>
              </a:rPr>
              <a:t> at </a:t>
            </a:r>
            <a:r>
              <a:rPr lang="de-AT" b="1" i="1" dirty="0" err="1">
                <a:latin typeface="Calibri" panose="020F0502020204030204" pitchFamily="34" charset="0"/>
                <a:cs typeface="Calibri" panose="020F0502020204030204" pitchFamily="34" charset="0"/>
              </a:rPr>
              <a:t>the</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coordination</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of</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problem</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solving</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decision</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making</a:t>
            </a:r>
            <a:r>
              <a:rPr lang="de-AT" b="1" i="1" dirty="0">
                <a:latin typeface="Calibri" panose="020F0502020204030204" pitchFamily="34" charset="0"/>
                <a:cs typeface="Calibri" panose="020F0502020204030204" pitchFamily="34" charset="0"/>
              </a:rPr>
              <a:t>.</a:t>
            </a:r>
          </a:p>
          <a:p>
            <a:pPr lvl="1">
              <a:lnSpc>
                <a:spcPct val="100000"/>
              </a:lnSpc>
            </a:pPr>
            <a:endParaRPr lang="de-AT" b="1" i="1" dirty="0">
              <a:latin typeface="Calibri" panose="020F0502020204030204" pitchFamily="34" charset="0"/>
              <a:cs typeface="Calibri" panose="020F0502020204030204" pitchFamily="34" charset="0"/>
            </a:endParaRPr>
          </a:p>
          <a:p>
            <a:pPr marL="342900" indent="-342900">
              <a:lnSpc>
                <a:spcPct val="100000"/>
              </a:lnSpc>
              <a:buFont typeface="Wingdings" panose="05000000000000000000" pitchFamily="2" charset="2"/>
              <a:buChar char="§"/>
            </a:pPr>
            <a:r>
              <a:rPr lang="de-AT" dirty="0" err="1">
                <a:latin typeface="Calibri" panose="020F0502020204030204" pitchFamily="34" charset="0"/>
                <a:cs typeface="Calibri" panose="020F0502020204030204" pitchFamily="34" charset="0"/>
              </a:rPr>
              <a:t>Applying</a:t>
            </a:r>
            <a:r>
              <a:rPr lang="de-AT" dirty="0">
                <a:latin typeface="Calibri" panose="020F0502020204030204" pitchFamily="34" charset="0"/>
                <a:cs typeface="Calibri" panose="020F0502020204030204" pitchFamily="34" charset="0"/>
              </a:rPr>
              <a:t> </a:t>
            </a:r>
            <a:r>
              <a:rPr lang="de-AT" dirty="0" err="1">
                <a:latin typeface="Calibri" panose="020F0502020204030204" pitchFamily="34" charset="0"/>
                <a:cs typeface="Calibri" panose="020F0502020204030204" pitchFamily="34" charset="0"/>
              </a:rPr>
              <a:t>action</a:t>
            </a:r>
            <a:r>
              <a:rPr lang="de-AT" dirty="0">
                <a:latin typeface="Calibri" panose="020F0502020204030204" pitchFamily="34" charset="0"/>
                <a:cs typeface="Calibri" panose="020F0502020204030204" pitchFamily="34" charset="0"/>
              </a:rPr>
              <a:t> </a:t>
            </a:r>
            <a:r>
              <a:rPr lang="de-AT" dirty="0" err="1">
                <a:latin typeface="Calibri" panose="020F0502020204030204" pitchFamily="34" charset="0"/>
                <a:cs typeface="Calibri" panose="020F0502020204030204" pitchFamily="34" charset="0"/>
              </a:rPr>
              <a:t>research</a:t>
            </a:r>
            <a:r>
              <a:rPr lang="de-AT" dirty="0">
                <a:latin typeface="Calibri" panose="020F0502020204030204" pitchFamily="34" charset="0"/>
                <a:cs typeface="Calibri" panose="020F0502020204030204" pitchFamily="34" charset="0"/>
              </a:rPr>
              <a:t>:</a:t>
            </a:r>
          </a:p>
          <a:p>
            <a:pPr marL="800100" lvl="1" indent="-342900">
              <a:lnSpc>
                <a:spcPct val="100000"/>
              </a:lnSpc>
              <a:buFont typeface="Wingdings" panose="05000000000000000000" pitchFamily="2" charset="2"/>
              <a:buChar char="§"/>
            </a:pPr>
            <a:r>
              <a:rPr lang="de-AT" b="1" i="1" dirty="0">
                <a:latin typeface="Calibri" panose="020F0502020204030204" pitchFamily="34" charset="0"/>
                <a:cs typeface="Calibri" panose="020F0502020204030204" pitchFamily="34" charset="0"/>
              </a:rPr>
              <a:t>A </a:t>
            </a:r>
            <a:r>
              <a:rPr lang="de-AT" b="1" i="1" dirty="0" err="1">
                <a:latin typeface="Calibri" panose="020F0502020204030204" pitchFamily="34" charset="0"/>
                <a:cs typeface="Calibri" panose="020F0502020204030204" pitchFamily="34" charset="0"/>
              </a:rPr>
              <a:t>process</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concerned</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with</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developing</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practical</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knowing</a:t>
            </a:r>
            <a:r>
              <a:rPr lang="de-AT" b="1" i="1" dirty="0">
                <a:latin typeface="Calibri" panose="020F0502020204030204" pitchFamily="34" charset="0"/>
                <a:cs typeface="Calibri" panose="020F0502020204030204" pitchFamily="34" charset="0"/>
              </a:rPr>
              <a:t> in </a:t>
            </a:r>
            <a:r>
              <a:rPr lang="de-AT" b="1" i="1" dirty="0" err="1">
                <a:latin typeface="Calibri" panose="020F0502020204030204" pitchFamily="34" charset="0"/>
                <a:cs typeface="Calibri" panose="020F0502020204030204" pitchFamily="34" charset="0"/>
              </a:rPr>
              <a:t>the</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pursuit</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of</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worthwhile</a:t>
            </a:r>
            <a:r>
              <a:rPr lang="de-AT" b="1" i="1" dirty="0">
                <a:latin typeface="Calibri" panose="020F0502020204030204" pitchFamily="34" charset="0"/>
                <a:cs typeface="Calibri" panose="020F0502020204030204" pitchFamily="34" charset="0"/>
              </a:rPr>
              <a:t> human </a:t>
            </a:r>
            <a:r>
              <a:rPr lang="de-AT" b="1" i="1" dirty="0" err="1">
                <a:latin typeface="Calibri" panose="020F0502020204030204" pitchFamily="34" charset="0"/>
                <a:cs typeface="Calibri" panose="020F0502020204030204" pitchFamily="34" charset="0"/>
              </a:rPr>
              <a:t>purposes</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It</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seeks</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to</a:t>
            </a:r>
            <a:r>
              <a:rPr lang="de-AT" b="1" i="1" dirty="0">
                <a:latin typeface="Calibri" panose="020F0502020204030204" pitchFamily="34" charset="0"/>
                <a:cs typeface="Calibri" panose="020F0502020204030204" pitchFamily="34" charset="0"/>
              </a:rPr>
              <a:t> bring </a:t>
            </a:r>
            <a:r>
              <a:rPr lang="de-AT" b="1" i="1" dirty="0" err="1">
                <a:latin typeface="Calibri" panose="020F0502020204030204" pitchFamily="34" charset="0"/>
                <a:cs typeface="Calibri" panose="020F0502020204030204" pitchFamily="34" charset="0"/>
              </a:rPr>
              <a:t>together</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action</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reflection</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theory</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practice</a:t>
            </a:r>
            <a:r>
              <a:rPr lang="de-AT" b="1" i="1" dirty="0">
                <a:latin typeface="Calibri" panose="020F0502020204030204" pitchFamily="34" charset="0"/>
                <a:cs typeface="Calibri" panose="020F0502020204030204" pitchFamily="34" charset="0"/>
              </a:rPr>
              <a:t>, in </a:t>
            </a:r>
            <a:r>
              <a:rPr lang="de-AT" b="1" i="1" dirty="0" err="1">
                <a:latin typeface="Calibri" panose="020F0502020204030204" pitchFamily="34" charset="0"/>
                <a:cs typeface="Calibri" panose="020F0502020204030204" pitchFamily="34" charset="0"/>
              </a:rPr>
              <a:t>participation</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with</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others</a:t>
            </a:r>
            <a:r>
              <a:rPr lang="de-AT" b="1" i="1" dirty="0">
                <a:latin typeface="Calibri" panose="020F0502020204030204" pitchFamily="34" charset="0"/>
                <a:cs typeface="Calibri" panose="020F0502020204030204" pitchFamily="34" charset="0"/>
              </a:rPr>
              <a:t>, in </a:t>
            </a:r>
            <a:r>
              <a:rPr lang="de-AT" b="1" i="1" dirty="0" err="1">
                <a:latin typeface="Calibri" panose="020F0502020204030204" pitchFamily="34" charset="0"/>
                <a:cs typeface="Calibri" panose="020F0502020204030204" pitchFamily="34" charset="0"/>
              </a:rPr>
              <a:t>the</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pursuit</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of</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practical</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solutions</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to</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issues</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of</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pressing</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concern</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to</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people</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more</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generally</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the</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flourishing</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of</a:t>
            </a:r>
            <a:r>
              <a:rPr lang="de-AT" b="1" i="1" dirty="0">
                <a:latin typeface="Calibri" panose="020F0502020204030204" pitchFamily="34" charset="0"/>
                <a:cs typeface="Calibri" panose="020F0502020204030204" pitchFamily="34" charset="0"/>
              </a:rPr>
              <a:t> individual </a:t>
            </a:r>
            <a:r>
              <a:rPr lang="de-AT" b="1" i="1" dirty="0" err="1">
                <a:latin typeface="Calibri" panose="020F0502020204030204" pitchFamily="34" charset="0"/>
                <a:cs typeface="Calibri" panose="020F0502020204030204" pitchFamily="34" charset="0"/>
              </a:rPr>
              <a:t>persons</a:t>
            </a:r>
            <a:r>
              <a:rPr lang="de-AT" b="1" i="1" dirty="0">
                <a:latin typeface="Calibri" panose="020F0502020204030204" pitchFamily="34" charset="0"/>
                <a:cs typeface="Calibri" panose="020F0502020204030204" pitchFamily="34" charset="0"/>
              </a:rPr>
              <a:t> and </a:t>
            </a:r>
            <a:r>
              <a:rPr lang="de-AT" b="1" i="1" dirty="0" err="1">
                <a:latin typeface="Calibri" panose="020F0502020204030204" pitchFamily="34" charset="0"/>
                <a:cs typeface="Calibri" panose="020F0502020204030204" pitchFamily="34" charset="0"/>
              </a:rPr>
              <a:t>their</a:t>
            </a:r>
            <a:r>
              <a:rPr lang="de-AT" b="1" i="1" dirty="0">
                <a:latin typeface="Calibri" panose="020F0502020204030204" pitchFamily="34" charset="0"/>
                <a:cs typeface="Calibri" panose="020F0502020204030204" pitchFamily="34" charset="0"/>
              </a:rPr>
              <a:t> </a:t>
            </a:r>
            <a:r>
              <a:rPr lang="de-AT" b="1" i="1" dirty="0" err="1">
                <a:latin typeface="Calibri" panose="020F0502020204030204" pitchFamily="34" charset="0"/>
                <a:cs typeface="Calibri" panose="020F0502020204030204" pitchFamily="34" charset="0"/>
              </a:rPr>
              <a:t>communities</a:t>
            </a:r>
            <a:r>
              <a:rPr lang="de-AT" b="1" i="1" dirty="0">
                <a:latin typeface="Calibri" panose="020F0502020204030204" pitchFamily="34" charset="0"/>
                <a:cs typeface="Calibri" panose="020F0502020204030204" pitchFamily="34" charset="0"/>
              </a:rPr>
              <a:t>.</a:t>
            </a:r>
            <a:endParaRPr lang="en-US"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660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a:t>Social</a:t>
            </a:r>
            <a:r>
              <a:rPr lang="de-AT" dirty="0"/>
              <a:t> </a:t>
            </a:r>
            <a:r>
              <a:rPr lang="de-AT" dirty="0" err="1"/>
              <a:t>labs</a:t>
            </a:r>
            <a:r>
              <a:rPr lang="de-AT" dirty="0"/>
              <a:t> </a:t>
            </a:r>
            <a:r>
              <a:rPr lang="de-AT" dirty="0" err="1"/>
              <a:t>as</a:t>
            </a:r>
            <a:r>
              <a:rPr lang="de-AT" dirty="0"/>
              <a:t> a </a:t>
            </a:r>
            <a:r>
              <a:rPr lang="de-AT" dirty="0" err="1"/>
              <a:t>participatory</a:t>
            </a:r>
            <a:r>
              <a:rPr lang="de-AT" dirty="0"/>
              <a:t> and </a:t>
            </a:r>
            <a:r>
              <a:rPr lang="de-AT" dirty="0" err="1"/>
              <a:t>democratic</a:t>
            </a:r>
            <a:r>
              <a:rPr lang="de-AT" dirty="0"/>
              <a:t> </a:t>
            </a:r>
            <a:r>
              <a:rPr lang="de-AT" dirty="0" err="1"/>
              <a:t>method</a:t>
            </a:r>
            <a:endParaRPr lang="en-US" dirty="0"/>
          </a:p>
        </p:txBody>
      </p:sp>
      <p:sp>
        <p:nvSpPr>
          <p:cNvPr id="3" name="Content Placeholder 2"/>
          <p:cNvSpPr>
            <a:spLocks noGrp="1"/>
          </p:cNvSpPr>
          <p:nvPr>
            <p:ph idx="1"/>
          </p:nvPr>
        </p:nvSpPr>
        <p:spPr>
          <a:xfrm>
            <a:off x="609600" y="1125538"/>
            <a:ext cx="8121445" cy="2856258"/>
          </a:xfrm>
        </p:spPr>
        <p:txBody>
          <a:bodyPr/>
          <a:lstStyle/>
          <a:p>
            <a:r>
              <a:rPr lang="en-US" sz="1800" dirty="0"/>
              <a:t>Social Labs </a:t>
            </a:r>
            <a:r>
              <a:rPr lang="en-US" sz="1800" b="1" i="1" dirty="0"/>
              <a:t>provide research settings for doing social experiments in the context of particular societal challenges where experts and stakeholders collectively work together to initiate actions focused on addressing these challenges. It is not guided by predetermined project plans, lists of deliverables and without knowing how to proceed (Hassan 2014) but instead, to proactively experiment with possible strategies, approaches and solutions at the micro level in order to draw lessons for the systemic level of research practices. </a:t>
            </a:r>
            <a:endParaRPr lang="en-US" sz="1400" b="1" i="1" dirty="0"/>
          </a:p>
        </p:txBody>
      </p:sp>
      <p:sp>
        <p:nvSpPr>
          <p:cNvPr id="4" name="Slide Number Placeholder 3"/>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5</a:t>
            </a:fld>
            <a:endParaRPr lang="hu-HU" altLang="hu-HU">
              <a:solidFill>
                <a:srgbClr val="000000"/>
              </a:solidFill>
            </a:endParaRPr>
          </a:p>
        </p:txBody>
      </p:sp>
      <p:sp>
        <p:nvSpPr>
          <p:cNvPr id="6" name="Rectangle 5">
            <a:extLst>
              <a:ext uri="{FF2B5EF4-FFF2-40B4-BE49-F238E27FC236}">
                <a16:creationId xmlns:a16="http://schemas.microsoft.com/office/drawing/2014/main" id="{75136EFC-BA66-46C4-B8A6-9C7B4072BC49}"/>
              </a:ext>
            </a:extLst>
          </p:cNvPr>
          <p:cNvSpPr/>
          <p:nvPr/>
        </p:nvSpPr>
        <p:spPr>
          <a:xfrm>
            <a:off x="736702" y="3609614"/>
            <a:ext cx="11455298" cy="2862322"/>
          </a:xfrm>
          <a:prstGeom prst="rect">
            <a:avLst/>
          </a:prstGeom>
        </p:spPr>
        <p:txBody>
          <a:bodyPr wrap="square">
            <a:spAutoFit/>
          </a:bodyPr>
          <a:lstStyle/>
          <a:p>
            <a:pPr marL="285750"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Social Labs</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Offer a space for experimentation with actions to address societal challenges.</a:t>
            </a: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Involve social experiments in real-life settings.</a:t>
            </a: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Various types of stakeholders participate actively in addressing the societal challenge.</a:t>
            </a: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Inter- and multi- disciplinary (e.g. non traditional) involving a wide range of expertise and backgrounds.</a:t>
            </a: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Experimentation with action on the micro level supports solutions and prototypes on a systemic level and aims to achieve systemic change.</a:t>
            </a: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Iterative, agile approach and involve learning cycles, allowing the evolution of prototypes and solutions over time.</a:t>
            </a:r>
          </a:p>
          <a:p>
            <a:pPr algn="r"/>
            <a:r>
              <a:rPr lang="en-US" b="1" dirty="0">
                <a:latin typeface="Calibri" panose="020F0502020204030204" pitchFamily="34" charset="0"/>
                <a:cs typeface="Calibri" panose="020F0502020204030204" pitchFamily="34" charset="0"/>
              </a:rPr>
              <a:t>(Timmermans et al 2020)</a:t>
            </a:r>
          </a:p>
        </p:txBody>
      </p:sp>
      <p:pic>
        <p:nvPicPr>
          <p:cNvPr id="7" name="Picture 6">
            <a:extLst>
              <a:ext uri="{FF2B5EF4-FFF2-40B4-BE49-F238E27FC236}">
                <a16:creationId xmlns:a16="http://schemas.microsoft.com/office/drawing/2014/main" id="{7D12E01C-1572-491C-BBB4-898DFFDBBEED}"/>
              </a:ext>
            </a:extLst>
          </p:cNvPr>
          <p:cNvPicPr>
            <a:picLocks noChangeAspect="1"/>
          </p:cNvPicPr>
          <p:nvPr/>
        </p:nvPicPr>
        <p:blipFill>
          <a:blip r:embed="rId2"/>
          <a:stretch>
            <a:fillRect/>
          </a:stretch>
        </p:blipFill>
        <p:spPr>
          <a:xfrm>
            <a:off x="9537291" y="908050"/>
            <a:ext cx="2654710" cy="3510116"/>
          </a:xfrm>
          <a:prstGeom prst="rect">
            <a:avLst/>
          </a:prstGeom>
        </p:spPr>
      </p:pic>
    </p:spTree>
    <p:extLst>
      <p:ext uri="{BB962C8B-B14F-4D97-AF65-F5344CB8AC3E}">
        <p14:creationId xmlns:p14="http://schemas.microsoft.com/office/powerpoint/2010/main" val="273574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7507-5272-425B-B336-DF33551566CD}"/>
              </a:ext>
            </a:extLst>
          </p:cNvPr>
          <p:cNvSpPr>
            <a:spLocks noGrp="1"/>
          </p:cNvSpPr>
          <p:nvPr>
            <p:ph type="title"/>
          </p:nvPr>
        </p:nvSpPr>
        <p:spPr/>
        <p:txBody>
          <a:bodyPr/>
          <a:lstStyle/>
          <a:p>
            <a:r>
              <a:rPr lang="de-AT" dirty="0" err="1"/>
              <a:t>What</a:t>
            </a:r>
            <a:r>
              <a:rPr lang="de-AT" dirty="0"/>
              <a:t> </a:t>
            </a:r>
            <a:r>
              <a:rPr lang="de-AT" dirty="0" err="1"/>
              <a:t>did</a:t>
            </a:r>
            <a:r>
              <a:rPr lang="de-AT" dirty="0"/>
              <a:t> </a:t>
            </a:r>
            <a:r>
              <a:rPr lang="de-AT" dirty="0" err="1"/>
              <a:t>we</a:t>
            </a:r>
            <a:r>
              <a:rPr lang="de-AT" dirty="0"/>
              <a:t> do in </a:t>
            </a:r>
            <a:r>
              <a:rPr lang="de-AT" dirty="0" err="1"/>
              <a:t>the</a:t>
            </a:r>
            <a:r>
              <a:rPr lang="de-AT" dirty="0"/>
              <a:t> social Labs</a:t>
            </a:r>
          </a:p>
        </p:txBody>
      </p:sp>
      <p:sp>
        <p:nvSpPr>
          <p:cNvPr id="3" name="Content Placeholder 2">
            <a:extLst>
              <a:ext uri="{FF2B5EF4-FFF2-40B4-BE49-F238E27FC236}">
                <a16:creationId xmlns:a16="http://schemas.microsoft.com/office/drawing/2014/main" id="{07283986-92E5-4E1C-8CAA-BAB191654F7D}"/>
              </a:ext>
            </a:extLst>
          </p:cNvPr>
          <p:cNvSpPr>
            <a:spLocks noGrp="1"/>
          </p:cNvSpPr>
          <p:nvPr>
            <p:ph idx="1"/>
          </p:nvPr>
        </p:nvSpPr>
        <p:spPr/>
        <p:txBody>
          <a:bodyPr/>
          <a:lstStyle/>
          <a:p>
            <a:r>
              <a:rPr lang="de-AT" sz="2000" b="1" dirty="0" err="1"/>
              <a:t>Invite</a:t>
            </a:r>
            <a:r>
              <a:rPr lang="de-AT" sz="2000" b="1" dirty="0"/>
              <a:t> </a:t>
            </a:r>
            <a:r>
              <a:rPr lang="de-AT" sz="2000" b="1" dirty="0" err="1"/>
              <a:t>stakeholders</a:t>
            </a:r>
            <a:r>
              <a:rPr lang="de-AT" sz="2000" b="1" dirty="0"/>
              <a:t> &amp; </a:t>
            </a:r>
            <a:r>
              <a:rPr lang="de-AT" sz="2000" b="1" dirty="0" err="1"/>
              <a:t>setup</a:t>
            </a:r>
            <a:r>
              <a:rPr lang="de-AT" sz="2000" b="1" dirty="0"/>
              <a:t> SL </a:t>
            </a:r>
            <a:r>
              <a:rPr lang="de-AT" sz="2000" b="1" dirty="0" err="1"/>
              <a:t>as</a:t>
            </a:r>
            <a:endParaRPr lang="de-AT" sz="2000" b="1" dirty="0"/>
          </a:p>
          <a:p>
            <a:pPr marL="0" indent="0">
              <a:buNone/>
            </a:pPr>
            <a:r>
              <a:rPr lang="de-AT" sz="2000" b="1" dirty="0"/>
              <a:t>	</a:t>
            </a:r>
            <a:r>
              <a:rPr lang="de-AT" sz="2000" b="1" dirty="0" err="1"/>
              <a:t>democratic</a:t>
            </a:r>
            <a:r>
              <a:rPr lang="de-AT" sz="2000" b="1" dirty="0"/>
              <a:t> and </a:t>
            </a:r>
            <a:r>
              <a:rPr lang="de-AT" sz="2000" b="1" dirty="0" err="1"/>
              <a:t>participatory</a:t>
            </a:r>
            <a:r>
              <a:rPr lang="de-AT" sz="2000" b="1" dirty="0"/>
              <a:t> </a:t>
            </a:r>
            <a:r>
              <a:rPr lang="de-AT" sz="2000" b="1" dirty="0" err="1"/>
              <a:t>process</a:t>
            </a:r>
            <a:endParaRPr lang="de-AT" sz="2000" b="1" dirty="0"/>
          </a:p>
          <a:p>
            <a:r>
              <a:rPr lang="de-AT" sz="2000" b="1" dirty="0"/>
              <a:t>Analyse „</a:t>
            </a:r>
            <a:r>
              <a:rPr lang="de-AT" sz="2000" b="1" dirty="0" err="1"/>
              <a:t>cases</a:t>
            </a:r>
            <a:r>
              <a:rPr lang="de-AT" sz="2000" b="1" dirty="0"/>
              <a:t>“ and </a:t>
            </a:r>
            <a:r>
              <a:rPr lang="de-AT" sz="2000" b="1" dirty="0" err="1"/>
              <a:t>create</a:t>
            </a:r>
            <a:r>
              <a:rPr lang="de-AT" sz="2000" b="1" dirty="0"/>
              <a:t> </a:t>
            </a:r>
            <a:r>
              <a:rPr lang="de-AT" sz="2000" b="1" dirty="0" err="1"/>
              <a:t>input</a:t>
            </a:r>
            <a:r>
              <a:rPr lang="de-AT" sz="2000" b="1" dirty="0"/>
              <a:t> via </a:t>
            </a:r>
          </a:p>
          <a:p>
            <a:pPr marL="0" indent="0">
              <a:buNone/>
            </a:pPr>
            <a:r>
              <a:rPr lang="de-AT" sz="2000" b="1" dirty="0"/>
              <a:t>	traditional </a:t>
            </a:r>
            <a:r>
              <a:rPr lang="de-AT" sz="2000" b="1" dirty="0" err="1"/>
              <a:t>methods</a:t>
            </a:r>
            <a:endParaRPr lang="de-AT" sz="2000" b="1" dirty="0"/>
          </a:p>
          <a:p>
            <a:r>
              <a:rPr lang="de-AT" sz="2000" b="1" dirty="0" err="1"/>
              <a:t>Define</a:t>
            </a:r>
            <a:r>
              <a:rPr lang="de-AT" sz="2000" b="1" dirty="0"/>
              <a:t>/</a:t>
            </a:r>
            <a:r>
              <a:rPr lang="de-AT" sz="2000" b="1" dirty="0" err="1"/>
              <a:t>describe</a:t>
            </a:r>
            <a:r>
              <a:rPr lang="de-AT" sz="2000" b="1" dirty="0"/>
              <a:t> a social </a:t>
            </a:r>
            <a:r>
              <a:rPr lang="de-AT" sz="2000" b="1" dirty="0" err="1"/>
              <a:t>challenge</a:t>
            </a:r>
            <a:r>
              <a:rPr lang="de-AT" sz="2000" b="1" dirty="0"/>
              <a:t> </a:t>
            </a:r>
            <a:r>
              <a:rPr lang="de-AT" sz="2000" b="1" dirty="0" err="1"/>
              <a:t>for</a:t>
            </a:r>
            <a:r>
              <a:rPr lang="de-AT" sz="2000" b="1" dirty="0"/>
              <a:t> </a:t>
            </a:r>
            <a:r>
              <a:rPr lang="de-AT" sz="2000" b="1" dirty="0" err="1"/>
              <a:t>the</a:t>
            </a:r>
            <a:r>
              <a:rPr lang="de-AT" sz="2000" b="1" dirty="0"/>
              <a:t> SL </a:t>
            </a:r>
          </a:p>
          <a:p>
            <a:pPr marL="0" indent="0">
              <a:buNone/>
            </a:pPr>
            <a:r>
              <a:rPr lang="de-AT" sz="2000" b="1" dirty="0"/>
              <a:t>	(</a:t>
            </a:r>
            <a:r>
              <a:rPr lang="de-AT" sz="2000" b="1" dirty="0" err="1"/>
              <a:t>based</a:t>
            </a:r>
            <a:r>
              <a:rPr lang="de-AT" sz="2000" b="1" dirty="0"/>
              <a:t> on </a:t>
            </a:r>
            <a:r>
              <a:rPr lang="de-AT" sz="2000" b="1" dirty="0" err="1"/>
              <a:t>input</a:t>
            </a:r>
            <a:r>
              <a:rPr lang="de-AT" sz="2000" b="1" dirty="0"/>
              <a:t> and </a:t>
            </a:r>
            <a:r>
              <a:rPr lang="de-AT" sz="2000" b="1" dirty="0" err="1"/>
              <a:t>praxis</a:t>
            </a:r>
            <a:r>
              <a:rPr lang="de-AT" sz="2000" b="1" dirty="0"/>
              <a:t>)</a:t>
            </a:r>
          </a:p>
          <a:p>
            <a:r>
              <a:rPr lang="de-AT" sz="2000" b="1" dirty="0" err="1"/>
              <a:t>Define</a:t>
            </a:r>
            <a:r>
              <a:rPr lang="de-AT" sz="2000" b="1" dirty="0"/>
              <a:t>/</a:t>
            </a:r>
            <a:r>
              <a:rPr lang="de-AT" sz="2000" b="1" dirty="0" err="1"/>
              <a:t>describe</a:t>
            </a:r>
            <a:r>
              <a:rPr lang="de-AT" sz="2000" b="1" dirty="0"/>
              <a:t> </a:t>
            </a:r>
            <a:r>
              <a:rPr lang="de-AT" sz="2000" b="1" dirty="0" err="1"/>
              <a:t>barriers</a:t>
            </a:r>
            <a:r>
              <a:rPr lang="de-AT" sz="2000" b="1" dirty="0"/>
              <a:t> and </a:t>
            </a:r>
            <a:r>
              <a:rPr lang="de-AT" sz="2000" b="1" dirty="0" err="1"/>
              <a:t>obstacles</a:t>
            </a:r>
            <a:endParaRPr lang="de-AT" sz="2000" b="1" dirty="0"/>
          </a:p>
          <a:p>
            <a:r>
              <a:rPr lang="de-AT" sz="2000" b="1" dirty="0"/>
              <a:t>Create </a:t>
            </a:r>
            <a:r>
              <a:rPr lang="de-AT" sz="2000" b="1" dirty="0" err="1"/>
              <a:t>interventions</a:t>
            </a:r>
            <a:r>
              <a:rPr lang="de-AT" sz="2000" b="1" dirty="0"/>
              <a:t>/</a:t>
            </a:r>
            <a:r>
              <a:rPr lang="de-AT" sz="2000" b="1" dirty="0" err="1"/>
              <a:t>prototypes</a:t>
            </a:r>
            <a:r>
              <a:rPr lang="de-AT" sz="2000" b="1" dirty="0"/>
              <a:t> </a:t>
            </a:r>
            <a:r>
              <a:rPr lang="de-AT" sz="2000" b="1" dirty="0" err="1"/>
              <a:t>of</a:t>
            </a:r>
            <a:r>
              <a:rPr lang="de-AT" sz="2000" b="1" dirty="0"/>
              <a:t> (social) </a:t>
            </a:r>
            <a:r>
              <a:rPr lang="de-AT" sz="2000" b="1" dirty="0" err="1"/>
              <a:t>innovation</a:t>
            </a:r>
            <a:endParaRPr lang="de-AT" sz="2000" b="1" dirty="0"/>
          </a:p>
          <a:p>
            <a:r>
              <a:rPr lang="de-AT" sz="2000" b="1" dirty="0"/>
              <a:t>Experiment in real </a:t>
            </a:r>
            <a:r>
              <a:rPr lang="de-AT" sz="2000" b="1" dirty="0" err="1"/>
              <a:t>life</a:t>
            </a:r>
            <a:r>
              <a:rPr lang="de-AT" sz="2000" b="1" dirty="0"/>
              <a:t> </a:t>
            </a:r>
          </a:p>
          <a:p>
            <a:r>
              <a:rPr lang="de-AT" sz="2000" b="1" dirty="0" err="1"/>
              <a:t>Reflect</a:t>
            </a:r>
            <a:r>
              <a:rPr lang="de-AT" sz="2000" b="1" dirty="0"/>
              <a:t>/</a:t>
            </a:r>
            <a:r>
              <a:rPr lang="de-AT" sz="2000" b="1" dirty="0" err="1"/>
              <a:t>refine</a:t>
            </a:r>
            <a:r>
              <a:rPr lang="de-AT" sz="2000" b="1" dirty="0"/>
              <a:t>/</a:t>
            </a:r>
            <a:r>
              <a:rPr lang="de-AT" sz="2000" b="1" dirty="0" err="1"/>
              <a:t>redo</a:t>
            </a:r>
            <a:endParaRPr lang="de-AT" sz="2000" b="1" dirty="0"/>
          </a:p>
          <a:p>
            <a:r>
              <a:rPr lang="de-AT" sz="2000" b="1" dirty="0"/>
              <a:t>Experiment in real </a:t>
            </a:r>
            <a:r>
              <a:rPr lang="de-AT" sz="2000" b="1" dirty="0" err="1"/>
              <a:t>life</a:t>
            </a:r>
            <a:endParaRPr lang="de-AT" sz="2000" b="1" dirty="0"/>
          </a:p>
          <a:p>
            <a:r>
              <a:rPr lang="de-AT" sz="2000" b="1" dirty="0" err="1"/>
              <a:t>Reflect</a:t>
            </a:r>
            <a:r>
              <a:rPr lang="de-AT" sz="2000" b="1" dirty="0"/>
              <a:t> and </a:t>
            </a:r>
            <a:r>
              <a:rPr lang="de-AT" sz="2000" b="1" dirty="0" err="1"/>
              <a:t>draw</a:t>
            </a:r>
            <a:r>
              <a:rPr lang="de-AT" sz="2000" b="1" dirty="0"/>
              <a:t> </a:t>
            </a:r>
            <a:r>
              <a:rPr lang="de-AT" sz="2000" b="1" dirty="0" err="1"/>
              <a:t>conclusions</a:t>
            </a:r>
            <a:endParaRPr lang="de-AT" b="1" dirty="0"/>
          </a:p>
          <a:p>
            <a:endParaRPr lang="de-AT" dirty="0"/>
          </a:p>
          <a:p>
            <a:endParaRPr lang="de-AT" dirty="0"/>
          </a:p>
        </p:txBody>
      </p:sp>
      <p:sp>
        <p:nvSpPr>
          <p:cNvPr id="4" name="Slide Number Placeholder 3">
            <a:extLst>
              <a:ext uri="{FF2B5EF4-FFF2-40B4-BE49-F238E27FC236}">
                <a16:creationId xmlns:a16="http://schemas.microsoft.com/office/drawing/2014/main" id="{3CF91CF1-1602-46F7-87C1-2648057B04B4}"/>
              </a:ext>
            </a:extLst>
          </p:cNvPr>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6</a:t>
            </a:fld>
            <a:endParaRPr lang="hu-HU" altLang="hu-HU">
              <a:solidFill>
                <a:srgbClr val="000000"/>
              </a:solidFill>
            </a:endParaRPr>
          </a:p>
        </p:txBody>
      </p:sp>
      <p:pic>
        <p:nvPicPr>
          <p:cNvPr id="5" name="Picture 2" descr="H:\Documents\Documents\Projects\RiConfigure\WP1\Social_Lab_flow_final.png">
            <a:extLst>
              <a:ext uri="{FF2B5EF4-FFF2-40B4-BE49-F238E27FC236}">
                <a16:creationId xmlns:a16="http://schemas.microsoft.com/office/drawing/2014/main" id="{EBD5A674-909C-4CED-B4D3-A73ED3F89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918" y="884555"/>
            <a:ext cx="5272898" cy="273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2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a:t>FindiNgs</a:t>
            </a:r>
            <a:r>
              <a:rPr lang="de-AT" dirty="0"/>
              <a:t> </a:t>
            </a:r>
            <a:r>
              <a:rPr lang="de-AT" dirty="0" err="1"/>
              <a:t>about</a:t>
            </a:r>
            <a:r>
              <a:rPr lang="de-AT" dirty="0"/>
              <a:t> </a:t>
            </a:r>
            <a:r>
              <a:rPr lang="de-AT" dirty="0" err="1"/>
              <a:t>Social</a:t>
            </a:r>
            <a:r>
              <a:rPr lang="de-AT" dirty="0"/>
              <a:t> </a:t>
            </a:r>
            <a:r>
              <a:rPr lang="de-AT" dirty="0" err="1"/>
              <a:t>labs</a:t>
            </a:r>
            <a:endParaRPr lang="en-US" dirty="0"/>
          </a:p>
        </p:txBody>
      </p:sp>
      <p:sp>
        <p:nvSpPr>
          <p:cNvPr id="3" name="Content Placeholder 2"/>
          <p:cNvSpPr>
            <a:spLocks noGrp="1"/>
          </p:cNvSpPr>
          <p:nvPr>
            <p:ph idx="1"/>
          </p:nvPr>
        </p:nvSpPr>
        <p:spPr>
          <a:xfrm>
            <a:off x="609600" y="1276421"/>
            <a:ext cx="7039897" cy="2303462"/>
          </a:xfrm>
        </p:spPr>
        <p:txBody>
          <a:bodyPr/>
          <a:lstStyle/>
          <a:p>
            <a:pPr lvl="0">
              <a:lnSpc>
                <a:spcPct val="100000"/>
              </a:lnSpc>
              <a:buFont typeface="Wingdings" panose="05000000000000000000" pitchFamily="2" charset="2"/>
              <a:buChar char="ü"/>
            </a:pPr>
            <a:r>
              <a:rPr lang="en-US" sz="1800" b="1" dirty="0"/>
              <a:t>Social Labs offered a safe space for experimentation. </a:t>
            </a:r>
          </a:p>
          <a:p>
            <a:pPr lvl="1">
              <a:lnSpc>
                <a:spcPct val="100000"/>
              </a:lnSpc>
            </a:pPr>
            <a:r>
              <a:rPr lang="en-US" sz="1800" dirty="0">
                <a:solidFill>
                  <a:srgbClr val="FF0000"/>
                </a:solidFill>
              </a:rPr>
              <a:t>Example:</a:t>
            </a:r>
            <a:r>
              <a:rPr lang="en-US" sz="1800" b="1" dirty="0">
                <a:solidFill>
                  <a:srgbClr val="FF0000"/>
                </a:solidFill>
              </a:rPr>
              <a:t> Shift from a “real estate project” to a “community building” project</a:t>
            </a:r>
            <a:endParaRPr lang="de-AT" sz="1800" b="1" dirty="0">
              <a:solidFill>
                <a:srgbClr val="FF0000"/>
              </a:solidFill>
            </a:endParaRPr>
          </a:p>
          <a:p>
            <a:pPr>
              <a:lnSpc>
                <a:spcPct val="100000"/>
              </a:lnSpc>
              <a:buFont typeface="Wingdings" panose="05000000000000000000" pitchFamily="2" charset="2"/>
              <a:buChar char="ü"/>
            </a:pPr>
            <a:r>
              <a:rPr lang="en-US" sz="1800" b="1" dirty="0"/>
              <a:t>Interventions resulted in very specific and tangible outputs that were implemented in real-life. </a:t>
            </a:r>
          </a:p>
          <a:p>
            <a:pPr lvl="1"/>
            <a:r>
              <a:rPr lang="en-US" sz="1800" dirty="0">
                <a:solidFill>
                  <a:srgbClr val="FF0000"/>
                </a:solidFill>
              </a:rPr>
              <a:t>Example: </a:t>
            </a:r>
            <a:r>
              <a:rPr lang="en-US" sz="1800" b="1" dirty="0" err="1">
                <a:solidFill>
                  <a:srgbClr val="FF0000"/>
                </a:solidFill>
              </a:rPr>
              <a:t>Commoning</a:t>
            </a:r>
            <a:r>
              <a:rPr lang="en-US" sz="1800" b="1" dirty="0">
                <a:solidFill>
                  <a:srgbClr val="FF0000"/>
                </a:solidFill>
              </a:rPr>
              <a:t> as a way of reconfiguring mobility – setting up the community and creating “learning journeys”</a:t>
            </a:r>
            <a:endParaRPr lang="de-AT" sz="1800" b="1" dirty="0">
              <a:solidFill>
                <a:srgbClr val="FF0000"/>
              </a:solidFill>
            </a:endParaRPr>
          </a:p>
        </p:txBody>
      </p:sp>
      <p:sp>
        <p:nvSpPr>
          <p:cNvPr id="4" name="Slide Number Placeholder 3"/>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7</a:t>
            </a:fld>
            <a:endParaRPr lang="hu-HU" altLang="hu-HU">
              <a:solidFill>
                <a:srgbClr val="000000"/>
              </a:solidFill>
            </a:endParaRPr>
          </a:p>
        </p:txBody>
      </p:sp>
      <p:sp>
        <p:nvSpPr>
          <p:cNvPr id="5" name="Rectangle 4">
            <a:extLst>
              <a:ext uri="{FF2B5EF4-FFF2-40B4-BE49-F238E27FC236}">
                <a16:creationId xmlns:a16="http://schemas.microsoft.com/office/drawing/2014/main" id="{2DB34934-DAE6-4FA2-9752-A35923007FF3}"/>
              </a:ext>
            </a:extLst>
          </p:cNvPr>
          <p:cNvSpPr/>
          <p:nvPr/>
        </p:nvSpPr>
        <p:spPr>
          <a:xfrm>
            <a:off x="609601" y="3579883"/>
            <a:ext cx="11582399" cy="2862322"/>
          </a:xfrm>
          <a:prstGeom prst="rect">
            <a:avLst/>
          </a:prstGeom>
        </p:spPr>
        <p:txBody>
          <a:bodyPr wrap="square">
            <a:spAutoFit/>
          </a:bodyPr>
          <a:lstStyle/>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Interventions were the product of collaborative work of stakeholders with various backgrounds who actively and jointly developed the pilot actions. </a:t>
            </a:r>
          </a:p>
          <a:p>
            <a:pPr marL="742950" lvl="1" indent="-28575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Example:</a:t>
            </a:r>
            <a:r>
              <a:rPr lang="en-US" b="1" dirty="0">
                <a:solidFill>
                  <a:srgbClr val="FF0000"/>
                </a:solidFill>
                <a:latin typeface="Calibri" panose="020F0502020204030204" pitchFamily="34" charset="0"/>
                <a:cs typeface="Calibri" panose="020F0502020204030204" pitchFamily="34" charset="0"/>
              </a:rPr>
              <a:t> members of the community decided who to invite, what form of action they would like to follow, what is the core innovation they are interested in and whom to learn from.</a:t>
            </a: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All 4 Social Labs were diverse in terms of their members, even though some stakeholder representatives were more difficult to attract. </a:t>
            </a:r>
          </a:p>
          <a:p>
            <a:pPr marL="742950" lvl="1" indent="-28575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Example: </a:t>
            </a:r>
            <a:r>
              <a:rPr lang="en-US" b="1" dirty="0">
                <a:solidFill>
                  <a:srgbClr val="FF0000"/>
                </a:solidFill>
                <a:latin typeface="Calibri" panose="020F0502020204030204" pitchFamily="34" charset="0"/>
                <a:cs typeface="Calibri" panose="020F0502020204030204" pitchFamily="34" charset="0"/>
              </a:rPr>
              <a:t>While a great variety of stakeholders were involved, CSO members were hard to engage and sustain</a:t>
            </a:r>
            <a:endParaRPr lang="de-AT" b="1" dirty="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b="1" dirty="0">
                <a:latin typeface="Calibri" panose="020F0502020204030204" pitchFamily="34" charset="0"/>
                <a:cs typeface="Calibri" panose="020F0502020204030204" pitchFamily="34" charset="0"/>
              </a:rPr>
              <a:t>Interventions were designed as action to be integrated into the daily activities of Social Lab members, resulting in ripple effects in the home institution of the Social Lab members and instances of institutional change could be noted.</a:t>
            </a:r>
          </a:p>
          <a:p>
            <a:pPr marL="742950" lvl="1" indent="-28575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Example: </a:t>
            </a:r>
            <a:r>
              <a:rPr lang="en-US" b="1" dirty="0">
                <a:solidFill>
                  <a:srgbClr val="FF0000"/>
                </a:solidFill>
                <a:latin typeface="Calibri" panose="020F0502020204030204" pitchFamily="34" charset="0"/>
                <a:cs typeface="Calibri" panose="020F0502020204030204" pitchFamily="34" charset="0"/>
              </a:rPr>
              <a:t>ÖBB has changed its ambition, form of control and mode of operation re: OI during the process</a:t>
            </a:r>
            <a:r>
              <a:rPr lang="en-US" b="1" dirty="0">
                <a:latin typeface="Calibri" panose="020F0502020204030204" pitchFamily="34" charset="0"/>
                <a:cs typeface="Calibri" panose="020F0502020204030204" pitchFamily="34" charset="0"/>
              </a:rPr>
              <a:t> </a:t>
            </a:r>
            <a:endParaRPr lang="de-AT"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49C19D2-5215-4E7F-91B7-FB8691C81777}"/>
              </a:ext>
            </a:extLst>
          </p:cNvPr>
          <p:cNvPicPr>
            <a:picLocks noChangeAspect="1"/>
          </p:cNvPicPr>
          <p:nvPr/>
        </p:nvPicPr>
        <p:blipFill>
          <a:blip r:embed="rId2"/>
          <a:stretch>
            <a:fillRect/>
          </a:stretch>
        </p:blipFill>
        <p:spPr>
          <a:xfrm>
            <a:off x="7521677" y="910679"/>
            <a:ext cx="4661866" cy="2739718"/>
          </a:xfrm>
          <a:prstGeom prst="rect">
            <a:avLst/>
          </a:prstGeom>
        </p:spPr>
      </p:pic>
    </p:spTree>
    <p:extLst>
      <p:ext uri="{BB962C8B-B14F-4D97-AF65-F5344CB8AC3E}">
        <p14:creationId xmlns:p14="http://schemas.microsoft.com/office/powerpoint/2010/main" val="9620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a:t>FindiNgs</a:t>
            </a:r>
            <a:r>
              <a:rPr lang="de-AT" dirty="0"/>
              <a:t> </a:t>
            </a:r>
            <a:r>
              <a:rPr lang="de-AT" dirty="0" err="1"/>
              <a:t>about</a:t>
            </a:r>
            <a:r>
              <a:rPr lang="de-AT" dirty="0"/>
              <a:t> QH via </a:t>
            </a:r>
            <a:r>
              <a:rPr lang="de-AT" dirty="0" err="1"/>
              <a:t>Social</a:t>
            </a:r>
            <a:r>
              <a:rPr lang="de-AT" dirty="0"/>
              <a:t> Labs</a:t>
            </a:r>
            <a:endParaRPr lang="en-US" dirty="0"/>
          </a:p>
        </p:txBody>
      </p:sp>
      <p:sp>
        <p:nvSpPr>
          <p:cNvPr id="3" name="Content Placeholder 2"/>
          <p:cNvSpPr>
            <a:spLocks noGrp="1"/>
          </p:cNvSpPr>
          <p:nvPr>
            <p:ph idx="1"/>
          </p:nvPr>
        </p:nvSpPr>
        <p:spPr>
          <a:xfrm>
            <a:off x="609599" y="1125538"/>
            <a:ext cx="9950245" cy="2303462"/>
          </a:xfrm>
        </p:spPr>
        <p:txBody>
          <a:bodyPr/>
          <a:lstStyle/>
          <a:p>
            <a:pPr lvl="0">
              <a:lnSpc>
                <a:spcPct val="100000"/>
              </a:lnSpc>
              <a:buFont typeface="Wingdings" panose="05000000000000000000" pitchFamily="2" charset="2"/>
              <a:buChar char="ü"/>
            </a:pPr>
            <a:r>
              <a:rPr lang="en-US" sz="1600" b="1" dirty="0"/>
              <a:t>Social Labs offered a safe space for experimentation. </a:t>
            </a:r>
          </a:p>
          <a:p>
            <a:pPr lvl="1"/>
            <a:r>
              <a:rPr lang="en-US" sz="1600" dirty="0">
                <a:solidFill>
                  <a:srgbClr val="FF0000"/>
                </a:solidFill>
              </a:rPr>
              <a:t>Example: </a:t>
            </a:r>
            <a:r>
              <a:rPr lang="en-US" sz="1600" b="1" dirty="0">
                <a:solidFill>
                  <a:srgbClr val="FF0000"/>
                </a:solidFill>
              </a:rPr>
              <a:t>“</a:t>
            </a:r>
            <a:r>
              <a:rPr lang="de-AT" sz="1600" b="1" dirty="0" err="1">
                <a:solidFill>
                  <a:srgbClr val="FF0000"/>
                </a:solidFill>
              </a:rPr>
              <a:t>Once</a:t>
            </a:r>
            <a:r>
              <a:rPr lang="de-AT" sz="1600" b="1" dirty="0">
                <a:solidFill>
                  <a:srgbClr val="FF0000"/>
                </a:solidFill>
              </a:rPr>
              <a:t> </a:t>
            </a:r>
            <a:r>
              <a:rPr lang="de-AT" sz="1600" b="1" dirty="0" err="1">
                <a:solidFill>
                  <a:srgbClr val="FF0000"/>
                </a:solidFill>
              </a:rPr>
              <a:t>the</a:t>
            </a:r>
            <a:r>
              <a:rPr lang="de-AT" sz="1600" b="1" dirty="0">
                <a:solidFill>
                  <a:srgbClr val="FF0000"/>
                </a:solidFill>
              </a:rPr>
              <a:t> SL </a:t>
            </a:r>
            <a:r>
              <a:rPr lang="en-US" sz="1600" b="1" dirty="0">
                <a:solidFill>
                  <a:srgbClr val="FF0000"/>
                </a:solidFill>
              </a:rPr>
              <a:t>interventions started, we noticed that this tightly woven community is not at all closed. They are particularly interested in discussing with us and among themselves about the socio-ethical challenges of the hydrogen economy. Furthermore, they are generally very knowledgeable and opinionated on such issues, so it is not at all difficult to persuade </a:t>
            </a:r>
            <a:r>
              <a:rPr lang="de-AT" sz="1600" b="1" dirty="0" err="1">
                <a:solidFill>
                  <a:srgbClr val="FF0000"/>
                </a:solidFill>
              </a:rPr>
              <a:t>them</a:t>
            </a:r>
            <a:r>
              <a:rPr lang="de-AT" sz="1600" b="1" dirty="0">
                <a:solidFill>
                  <a:srgbClr val="FF0000"/>
                </a:solidFill>
              </a:rPr>
              <a:t> </a:t>
            </a:r>
            <a:r>
              <a:rPr lang="de-AT" sz="1600" b="1" dirty="0" err="1">
                <a:solidFill>
                  <a:srgbClr val="FF0000"/>
                </a:solidFill>
              </a:rPr>
              <a:t>to</a:t>
            </a:r>
            <a:r>
              <a:rPr lang="de-AT" sz="1600" b="1" dirty="0">
                <a:solidFill>
                  <a:srgbClr val="FF0000"/>
                </a:solidFill>
              </a:rPr>
              <a:t> </a:t>
            </a:r>
            <a:r>
              <a:rPr lang="de-AT" sz="1600" b="1" dirty="0" err="1">
                <a:solidFill>
                  <a:srgbClr val="FF0000"/>
                </a:solidFill>
              </a:rPr>
              <a:t>speak</a:t>
            </a:r>
            <a:r>
              <a:rPr lang="de-AT" sz="1600" b="1" dirty="0">
                <a:solidFill>
                  <a:srgbClr val="FF0000"/>
                </a:solidFill>
              </a:rPr>
              <a:t> </a:t>
            </a:r>
            <a:r>
              <a:rPr lang="de-AT" sz="1600" b="1" dirty="0" err="1">
                <a:solidFill>
                  <a:srgbClr val="FF0000"/>
                </a:solidFill>
              </a:rPr>
              <a:t>up</a:t>
            </a:r>
            <a:r>
              <a:rPr lang="de-AT" sz="1600" b="1" dirty="0">
                <a:solidFill>
                  <a:srgbClr val="FF0000"/>
                </a:solidFill>
              </a:rPr>
              <a:t>.“</a:t>
            </a:r>
          </a:p>
          <a:p>
            <a:pPr>
              <a:lnSpc>
                <a:spcPct val="100000"/>
              </a:lnSpc>
              <a:buFont typeface="Wingdings" panose="05000000000000000000" pitchFamily="2" charset="2"/>
              <a:buChar char="ü"/>
            </a:pPr>
            <a:r>
              <a:rPr lang="en-US" sz="1600" b="1" dirty="0"/>
              <a:t>Interventions resulted in very specific and tangible outputs that were implemented in real-life. </a:t>
            </a:r>
          </a:p>
          <a:p>
            <a:pPr lvl="1"/>
            <a:r>
              <a:rPr lang="en-US" sz="1600" dirty="0">
                <a:solidFill>
                  <a:srgbClr val="FF0000"/>
                </a:solidFill>
              </a:rPr>
              <a:t>Example: “</a:t>
            </a:r>
            <a:r>
              <a:rPr lang="en-US" sz="1600" b="1" dirty="0">
                <a:solidFill>
                  <a:srgbClr val="FF0000"/>
                </a:solidFill>
                <a:cs typeface="Calibri" panose="020F0502020204030204" pitchFamily="34" charset="0"/>
              </a:rPr>
              <a:t>The idea was to co-create a document with guiding ideas and values for mobility. This document was created in two workshops that invited all members of CCM.”</a:t>
            </a:r>
            <a:endParaRPr lang="de-AT" sz="1600" b="1" dirty="0">
              <a:solidFill>
                <a:srgbClr val="FF0000"/>
              </a:solidFill>
              <a:cs typeface="Calibri" panose="020F0502020204030204" pitchFamily="34" charset="0"/>
            </a:endParaRPr>
          </a:p>
          <a:p>
            <a:pPr>
              <a:lnSpc>
                <a:spcPct val="100000"/>
              </a:lnSpc>
              <a:buFont typeface="Wingdings" panose="05000000000000000000" pitchFamily="2" charset="2"/>
              <a:buChar char="ü"/>
            </a:pPr>
            <a:r>
              <a:rPr lang="en-US" sz="1600" b="1" dirty="0">
                <a:cs typeface="Calibri" panose="020F0502020204030204" pitchFamily="34" charset="0"/>
              </a:rPr>
              <a:t>Interventions were the product of collaborative work of stakeholders with various backgrounds who actively and jointly developed the pilot actions. </a:t>
            </a:r>
          </a:p>
          <a:p>
            <a:pPr lvl="1">
              <a:lnSpc>
                <a:spcPct val="100000"/>
              </a:lnSpc>
            </a:pPr>
            <a:r>
              <a:rPr lang="en-US" sz="1600" dirty="0">
                <a:solidFill>
                  <a:srgbClr val="FF0000"/>
                </a:solidFill>
              </a:rPr>
              <a:t>Example: </a:t>
            </a:r>
            <a:r>
              <a:rPr lang="en-US" sz="1600" b="1" dirty="0">
                <a:solidFill>
                  <a:srgbClr val="FF0000"/>
                </a:solidFill>
              </a:rPr>
              <a:t>“</a:t>
            </a:r>
            <a:r>
              <a:rPr lang="en-US" sz="1600" b="1" dirty="0">
                <a:solidFill>
                  <a:srgbClr val="FF0000"/>
                </a:solidFill>
                <a:cs typeface="Calibri" panose="020F0502020204030204" pitchFamily="34" charset="0"/>
              </a:rPr>
              <a:t>Societal actors have a lay perspective on technologies, allowing them to draw attention to needs, overall trends and ethical, environmental and social implications of technologies; this is very important for industry 4.0 as it may grant or deny the acceptance of the technology.” </a:t>
            </a:r>
            <a:endParaRPr lang="de-AT" sz="1600" b="1" dirty="0">
              <a:solidFill>
                <a:srgbClr val="FF0000"/>
              </a:solidFill>
              <a:cs typeface="Calibri" panose="020F0502020204030204" pitchFamily="34" charset="0"/>
            </a:endParaRPr>
          </a:p>
          <a:p>
            <a:pPr>
              <a:lnSpc>
                <a:spcPct val="100000"/>
              </a:lnSpc>
              <a:buFont typeface="Wingdings" panose="05000000000000000000" pitchFamily="2" charset="2"/>
              <a:buChar char="ü"/>
            </a:pPr>
            <a:r>
              <a:rPr lang="en-US" sz="1600" b="1" dirty="0">
                <a:cs typeface="Calibri" panose="020F0502020204030204" pitchFamily="34" charset="0"/>
              </a:rPr>
              <a:t>All 4 Social Labs were diverse in terms of their members, even though some stakeholder representatives were more difficult to attract and sustain. </a:t>
            </a:r>
            <a:endParaRPr lang="en-US" sz="1600" b="1" dirty="0">
              <a:solidFill>
                <a:srgbClr val="FF0000"/>
              </a:solidFill>
              <a:cs typeface="Calibri" panose="020F0502020204030204" pitchFamily="34" charset="0"/>
            </a:endParaRPr>
          </a:p>
          <a:p>
            <a:pPr lvl="1">
              <a:lnSpc>
                <a:spcPct val="100000"/>
              </a:lnSpc>
              <a:buClr>
                <a:schemeClr val="tx1"/>
              </a:buClr>
            </a:pPr>
            <a:r>
              <a:rPr lang="en-US" sz="1600" dirty="0">
                <a:solidFill>
                  <a:srgbClr val="FF0000"/>
                </a:solidFill>
              </a:rPr>
              <a:t>Example: </a:t>
            </a:r>
            <a:r>
              <a:rPr lang="en-US" sz="1600" b="1" dirty="0">
                <a:solidFill>
                  <a:srgbClr val="FF0000"/>
                </a:solidFill>
              </a:rPr>
              <a:t>“civil society was represented by underprivileged communities lacking sufficient financial resources to travel or even electricity and internet access to participate online in project meetings. This implies that often their opinions on collaboration dynamics and project outcome decisions are “interpreted” by the other members of the QH or even ignored entirely</a:t>
            </a:r>
            <a:r>
              <a:rPr lang="en-US" sz="1600" b="1" dirty="0">
                <a:solidFill>
                  <a:srgbClr val="FF0000"/>
                </a:solidFill>
                <a:cs typeface="Calibri" panose="020F0502020204030204" pitchFamily="34" charset="0"/>
              </a:rPr>
              <a:t>.” </a:t>
            </a:r>
            <a:endParaRPr lang="de-AT" sz="1600" b="1" dirty="0">
              <a:solidFill>
                <a:srgbClr val="FF0000"/>
              </a:solidFill>
              <a:cs typeface="Calibri" panose="020F0502020204030204" pitchFamily="34" charset="0"/>
            </a:endParaRPr>
          </a:p>
          <a:p>
            <a:pPr lvl="1"/>
            <a:endParaRPr lang="de-AT" sz="1800" b="1" dirty="0">
              <a:solidFill>
                <a:srgbClr val="FF0000"/>
              </a:solidFill>
            </a:endParaRPr>
          </a:p>
        </p:txBody>
      </p:sp>
      <p:sp>
        <p:nvSpPr>
          <p:cNvPr id="4" name="Slide Number Placeholder 3"/>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8</a:t>
            </a:fld>
            <a:endParaRPr lang="hu-HU" altLang="hu-HU">
              <a:solidFill>
                <a:srgbClr val="000000"/>
              </a:solidFill>
            </a:endParaRPr>
          </a:p>
        </p:txBody>
      </p:sp>
      <p:pic>
        <p:nvPicPr>
          <p:cNvPr id="9" name="Picture 8">
            <a:extLst>
              <a:ext uri="{FF2B5EF4-FFF2-40B4-BE49-F238E27FC236}">
                <a16:creationId xmlns:a16="http://schemas.microsoft.com/office/drawing/2014/main" id="{6D3B474F-64F7-48C6-AD15-6E7D2CB95FA9}"/>
              </a:ext>
            </a:extLst>
          </p:cNvPr>
          <p:cNvPicPr>
            <a:picLocks noChangeAspect="1"/>
          </p:cNvPicPr>
          <p:nvPr/>
        </p:nvPicPr>
        <p:blipFill>
          <a:blip r:embed="rId2"/>
          <a:stretch>
            <a:fillRect/>
          </a:stretch>
        </p:blipFill>
        <p:spPr>
          <a:xfrm rot="5400000">
            <a:off x="8446164" y="2875628"/>
            <a:ext cx="5713413" cy="1778257"/>
          </a:xfrm>
          <a:prstGeom prst="rect">
            <a:avLst/>
          </a:prstGeom>
        </p:spPr>
      </p:pic>
    </p:spTree>
    <p:extLst>
      <p:ext uri="{BB962C8B-B14F-4D97-AF65-F5344CB8AC3E}">
        <p14:creationId xmlns:p14="http://schemas.microsoft.com/office/powerpoint/2010/main" val="288120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0791-E532-4D8D-8C10-FC27C5871E55}"/>
              </a:ext>
            </a:extLst>
          </p:cNvPr>
          <p:cNvSpPr>
            <a:spLocks noGrp="1"/>
          </p:cNvSpPr>
          <p:nvPr>
            <p:ph type="title"/>
          </p:nvPr>
        </p:nvSpPr>
        <p:spPr/>
        <p:txBody>
          <a:bodyPr/>
          <a:lstStyle/>
          <a:p>
            <a:r>
              <a:rPr lang="de-AT" dirty="0"/>
              <a:t>Overall </a:t>
            </a:r>
            <a:r>
              <a:rPr lang="de-AT" dirty="0" err="1"/>
              <a:t>methodology</a:t>
            </a:r>
            <a:r>
              <a:rPr lang="de-AT" dirty="0"/>
              <a:t> </a:t>
            </a:r>
            <a:r>
              <a:rPr lang="de-AT" dirty="0" err="1"/>
              <a:t>conclusions</a:t>
            </a:r>
            <a:endParaRPr lang="de-AT" dirty="0"/>
          </a:p>
        </p:txBody>
      </p:sp>
      <p:sp>
        <p:nvSpPr>
          <p:cNvPr id="3" name="Content Placeholder 2">
            <a:extLst>
              <a:ext uri="{FF2B5EF4-FFF2-40B4-BE49-F238E27FC236}">
                <a16:creationId xmlns:a16="http://schemas.microsoft.com/office/drawing/2014/main" id="{732BFACB-BB6C-46A3-8DA1-B37CCBB18DE1}"/>
              </a:ext>
            </a:extLst>
          </p:cNvPr>
          <p:cNvSpPr>
            <a:spLocks noGrp="1"/>
          </p:cNvSpPr>
          <p:nvPr>
            <p:ph idx="1"/>
          </p:nvPr>
        </p:nvSpPr>
        <p:spPr>
          <a:xfrm>
            <a:off x="609600" y="1125538"/>
            <a:ext cx="7561006" cy="5254942"/>
          </a:xfrm>
        </p:spPr>
        <p:txBody>
          <a:bodyPr/>
          <a:lstStyle/>
          <a:p>
            <a:r>
              <a:rPr lang="de-AT" sz="2000" b="1" dirty="0"/>
              <a:t>Research </a:t>
            </a:r>
            <a:r>
              <a:rPr lang="de-AT" sz="2000" b="1" dirty="0" err="1"/>
              <a:t>question</a:t>
            </a:r>
            <a:r>
              <a:rPr lang="de-AT" sz="2000" b="1" dirty="0"/>
              <a:t> </a:t>
            </a:r>
            <a:r>
              <a:rPr lang="de-AT" sz="2000" b="1" dirty="0" err="1"/>
              <a:t>re</a:t>
            </a:r>
            <a:r>
              <a:rPr lang="de-AT" sz="2000" b="1" dirty="0"/>
              <a:t>: </a:t>
            </a:r>
            <a:r>
              <a:rPr lang="de-AT" sz="2000" b="1" dirty="0" err="1"/>
              <a:t>method</a:t>
            </a:r>
            <a:r>
              <a:rPr lang="de-AT" sz="2000" b="1" dirty="0"/>
              <a:t>: </a:t>
            </a:r>
            <a:r>
              <a:rPr lang="en-US" sz="2000" b="1" dirty="0"/>
              <a:t>How does the Social Lab methodology support democratic and participatory research?</a:t>
            </a:r>
          </a:p>
          <a:p>
            <a:pPr lvl="1"/>
            <a:r>
              <a:rPr lang="en-US" sz="2000" b="1" dirty="0"/>
              <a:t>Openness and stakeholder inclusiveness (also following QH principles) offer </a:t>
            </a:r>
            <a:r>
              <a:rPr lang="en-US" sz="2000" b="1" dirty="0">
                <a:solidFill>
                  <a:srgbClr val="FF0000"/>
                </a:solidFill>
              </a:rPr>
              <a:t>alternative (civic/lay) perspectives</a:t>
            </a:r>
          </a:p>
          <a:p>
            <a:pPr lvl="1"/>
            <a:r>
              <a:rPr lang="en-US" sz="2000" b="1" dirty="0"/>
              <a:t>Tangible, co-created experiments/interventions offer </a:t>
            </a:r>
            <a:r>
              <a:rPr lang="en-US" sz="2000" b="1" dirty="0">
                <a:solidFill>
                  <a:srgbClr val="FF0000"/>
                </a:solidFill>
              </a:rPr>
              <a:t>new (and different) knowledge then that of “observation”</a:t>
            </a:r>
          </a:p>
          <a:p>
            <a:pPr lvl="1"/>
            <a:r>
              <a:rPr lang="en-US" sz="2000" b="1" dirty="0"/>
              <a:t>Stakeholder/helix conflicts point to real life situations and offer </a:t>
            </a:r>
            <a:r>
              <a:rPr lang="en-US" sz="2000" b="1" dirty="0">
                <a:solidFill>
                  <a:srgbClr val="FF0000"/>
                </a:solidFill>
              </a:rPr>
              <a:t>reflection potential on the politics of knowledge</a:t>
            </a:r>
          </a:p>
          <a:p>
            <a:pPr lvl="1"/>
            <a:r>
              <a:rPr lang="en-US" sz="2000" b="1" dirty="0"/>
              <a:t>Collaboration dynamics and drop-outs (or underrepresentation) point to </a:t>
            </a:r>
            <a:r>
              <a:rPr lang="en-US" sz="2000" b="1" dirty="0">
                <a:solidFill>
                  <a:srgbClr val="FF0000"/>
                </a:solidFill>
              </a:rPr>
              <a:t>input relevance (as opposed to outcome relevance e.g. missions)</a:t>
            </a:r>
          </a:p>
          <a:p>
            <a:pPr lvl="1"/>
            <a:endParaRPr lang="en-US" dirty="0"/>
          </a:p>
          <a:p>
            <a:pPr lvl="1"/>
            <a:endParaRPr lang="de-AT" dirty="0"/>
          </a:p>
        </p:txBody>
      </p:sp>
      <p:sp>
        <p:nvSpPr>
          <p:cNvPr id="4" name="Slide Number Placeholder 3">
            <a:extLst>
              <a:ext uri="{FF2B5EF4-FFF2-40B4-BE49-F238E27FC236}">
                <a16:creationId xmlns:a16="http://schemas.microsoft.com/office/drawing/2014/main" id="{2A56993D-3B99-4296-B83F-F06DBCBF588E}"/>
              </a:ext>
            </a:extLst>
          </p:cNvPr>
          <p:cNvSpPr>
            <a:spLocks noGrp="1"/>
          </p:cNvSpPr>
          <p:nvPr>
            <p:ph type="sldNum" sz="quarter" idx="11"/>
          </p:nvPr>
        </p:nvSpPr>
        <p:spPr/>
        <p:txBody>
          <a:bodyPr/>
          <a:lstStyle/>
          <a:p>
            <a:pPr>
              <a:defRPr/>
            </a:pPr>
            <a:fld id="{26B70AD9-CE74-4DC9-BC90-151A28913D44}" type="slidenum">
              <a:rPr lang="hu-HU" altLang="hu-HU" smtClean="0">
                <a:solidFill>
                  <a:srgbClr val="000000"/>
                </a:solidFill>
              </a:rPr>
              <a:pPr>
                <a:defRPr/>
              </a:pPr>
              <a:t>9</a:t>
            </a:fld>
            <a:endParaRPr lang="hu-HU" altLang="hu-HU">
              <a:solidFill>
                <a:srgbClr val="000000"/>
              </a:solidFill>
            </a:endParaRPr>
          </a:p>
        </p:txBody>
      </p:sp>
      <p:pic>
        <p:nvPicPr>
          <p:cNvPr id="6" name="Picture 5">
            <a:extLst>
              <a:ext uri="{FF2B5EF4-FFF2-40B4-BE49-F238E27FC236}">
                <a16:creationId xmlns:a16="http://schemas.microsoft.com/office/drawing/2014/main" id="{73B4CDE0-0318-42D4-941D-F1E6A869B948}"/>
              </a:ext>
            </a:extLst>
          </p:cNvPr>
          <p:cNvPicPr>
            <a:picLocks noChangeAspect="1"/>
          </p:cNvPicPr>
          <p:nvPr/>
        </p:nvPicPr>
        <p:blipFill>
          <a:blip r:embed="rId2"/>
          <a:stretch>
            <a:fillRect/>
          </a:stretch>
        </p:blipFill>
        <p:spPr>
          <a:xfrm>
            <a:off x="8881499" y="1824036"/>
            <a:ext cx="2857500" cy="2600325"/>
          </a:xfrm>
          <a:prstGeom prst="rect">
            <a:avLst/>
          </a:prstGeom>
        </p:spPr>
      </p:pic>
    </p:spTree>
    <p:extLst>
      <p:ext uri="{BB962C8B-B14F-4D97-AF65-F5344CB8AC3E}">
        <p14:creationId xmlns:p14="http://schemas.microsoft.com/office/powerpoint/2010/main" val="464868047"/>
      </p:ext>
    </p:extLst>
  </p:cSld>
  <p:clrMapOvr>
    <a:masterClrMapping/>
  </p:clrMapOvr>
</p:sld>
</file>

<file path=ppt/theme/theme1.xml><?xml version="1.0" encoding="utf-8"?>
<a:theme xmlns:a="http://schemas.openxmlformats.org/drawingml/2006/main" name="2_Egyéni tervezés">
  <a:themeElements>
    <a:clrScheme name="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yéni tervezé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hu-HU"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hu-HU"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yéni tervezé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yéni tervezé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yéni tervezé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yéni tervezé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yéni tervezé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yéni tervezé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yéni tervezé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yéni tervezé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yéni tervezé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yéni tervezé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yéni tervezé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9FA8CD468AF24F8F790BB7A06E8581" ma:contentTypeVersion="16" ma:contentTypeDescription="Opret et nyt dokument." ma:contentTypeScope="" ma:versionID="1c7c31c7d3c61881f0d3899536f87ea5">
  <xsd:schema xmlns:xsd="http://www.w3.org/2001/XMLSchema" xmlns:xs="http://www.w3.org/2001/XMLSchema" xmlns:p="http://schemas.microsoft.com/office/2006/metadata/properties" xmlns:ns2="5a4cf644-9ecf-432e-a55e-0aa27ab630e1" xmlns:ns3="9ec8febd-0ba3-45f7-9d52-a47f82028d40" targetNamespace="http://schemas.microsoft.com/office/2006/metadata/properties" ma:root="true" ma:fieldsID="a5b377e3a86b2448cc6def1f59d352b0" ns2:_="" ns3:_="">
    <xsd:import namespace="5a4cf644-9ecf-432e-a55e-0aa27ab630e1"/>
    <xsd:import namespace="9ec8febd-0ba3-45f7-9d52-a47f82028d4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cf644-9ecf-432e-a55e-0aa27ab630e1"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værdi for deling" ma:internalName="SharingHintHash" ma:readOnly="true">
      <xsd:simpleType>
        <xsd:restriction base="dms:Text"/>
      </xsd:simpleType>
    </xsd:element>
    <xsd:element name="SharedWithDetails" ma:index="10" nillable="true" ma:displayName="Delt med detaljer" ma:internalName="SharedWithDetails" ma:readOnly="true">
      <xsd:simpleType>
        <xsd:restriction base="dms:Note">
          <xsd:maxLength value="255"/>
        </xsd:restriction>
      </xsd:simpleType>
    </xsd:element>
    <xsd:element name="LastSharedByUser" ma:index="11" nillable="true" ma:displayName="Sidst delt efter bruger" ma:description="" ma:internalName="LastSharedByUser" ma:readOnly="true">
      <xsd:simpleType>
        <xsd:restriction base="dms:Note">
          <xsd:maxLength value="255"/>
        </xsd:restriction>
      </xsd:simpleType>
    </xsd:element>
    <xsd:element name="LastSharedByTime" ma:index="12" nillable="true" ma:displayName="Sidst delt eft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c8febd-0ba3-45f7-9d52-a47f82028d4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2607DB-2A2D-4D58-B013-6A7BF5997AAF}"/>
</file>

<file path=customXml/itemProps2.xml><?xml version="1.0" encoding="utf-8"?>
<ds:datastoreItem xmlns:ds="http://schemas.openxmlformats.org/officeDocument/2006/customXml" ds:itemID="{9900A145-39A2-42A8-95B7-8DE6274017F2}"/>
</file>

<file path=customXml/itemProps3.xml><?xml version="1.0" encoding="utf-8"?>
<ds:datastoreItem xmlns:ds="http://schemas.openxmlformats.org/officeDocument/2006/customXml" ds:itemID="{90CAD051-CF88-432A-B0EA-AE8AE854AEE3}"/>
</file>

<file path=docProps/app.xml><?xml version="1.0" encoding="utf-8"?>
<Properties xmlns="http://schemas.openxmlformats.org/officeDocument/2006/extended-properties" xmlns:vt="http://schemas.openxmlformats.org/officeDocument/2006/docPropsVTypes">
  <Template/>
  <TotalTime>0</TotalTime>
  <Words>1432</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Calibri</vt:lpstr>
      <vt:lpstr>Wingdings</vt:lpstr>
      <vt:lpstr>2_Egyéni tervezés</vt:lpstr>
      <vt:lpstr>Results and Lessons on Social Labs</vt:lpstr>
      <vt:lpstr>Nature on Science having gone wrong (Nature  329, 6140, 15 Oct. 1987)</vt:lpstr>
      <vt:lpstr>Feyerabend on „Science in a Free society“</vt:lpstr>
      <vt:lpstr>„Non-scientific“ methods -- participatory and democratic</vt:lpstr>
      <vt:lpstr>Social labs as a participatory and democratic method</vt:lpstr>
      <vt:lpstr>What did we do in the social Labs</vt:lpstr>
      <vt:lpstr>FindiNgs about Social labs</vt:lpstr>
      <vt:lpstr>FindiNgs about QH via Social Labs</vt:lpstr>
      <vt:lpstr>Overall methodology conclusions</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cst</dc:creator>
  <cp:lastModifiedBy>Frederik Langkjær</cp:lastModifiedBy>
  <cp:revision>63</cp:revision>
  <dcterms:created xsi:type="dcterms:W3CDTF">2019-06-18T06:33:30Z</dcterms:created>
  <dcterms:modified xsi:type="dcterms:W3CDTF">2021-08-02T11:11:29Z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0x010100AB9FA8CD468AF24F8F790BB7A06E8581</vt:lpwstr>
  </property>
</Properties>
</file>