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diagrams/data1.xml" ContentType="application/vnd.openxmlformats-officedocument.drawingml.diagramData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theme/theme1.xml" ContentType="application/vnd.openxmlformats-officedocument.them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6" r:id="rId2"/>
    <p:sldId id="316" r:id="rId3"/>
    <p:sldId id="317" r:id="rId4"/>
    <p:sldId id="322" r:id="rId5"/>
    <p:sldId id="327" r:id="rId6"/>
    <p:sldId id="328" r:id="rId7"/>
    <p:sldId id="325" r:id="rId8"/>
    <p:sldId id="326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8EC20E35-A176-4012-BC5E-935CFFF8708E}" styleName="Stijl, gemiddeld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5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ustomXml" Target="../customXml/item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4CB8551-C08B-48B8-A89B-F4E692153042}" type="doc">
      <dgm:prSet loTypeId="urn:microsoft.com/office/officeart/2005/8/layout/cycle4" loCatId="matrix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8C1BBADD-22A9-4B02-9477-E2140CCCFDCE}">
      <dgm:prSet phldrT="[Text]" custT="1"/>
      <dgm:spPr/>
      <dgm:t>
        <a:bodyPr/>
        <a:lstStyle/>
        <a:p>
          <a:r>
            <a:rPr lang="en-GB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Scientific discovery and analysis</a:t>
          </a:r>
        </a:p>
      </dgm:t>
    </dgm:pt>
    <dgm:pt modelId="{5D3E8F62-B567-4DEB-83E2-3453962D29AF}" type="parTrans" cxnId="{F1C1F8AD-F98F-4296-BC81-7BEEB4784E1A}">
      <dgm:prSet/>
      <dgm:spPr/>
      <dgm:t>
        <a:bodyPr/>
        <a:lstStyle/>
        <a:p>
          <a:endParaRPr lang="en-GB"/>
        </a:p>
      </dgm:t>
    </dgm:pt>
    <dgm:pt modelId="{089B93AB-87CD-48C2-B16A-E8826C6AA5CD}" type="sibTrans" cxnId="{F1C1F8AD-F98F-4296-BC81-7BEEB4784E1A}">
      <dgm:prSet/>
      <dgm:spPr/>
      <dgm:t>
        <a:bodyPr/>
        <a:lstStyle/>
        <a:p>
          <a:endParaRPr lang="en-GB"/>
        </a:p>
      </dgm:t>
    </dgm:pt>
    <dgm:pt modelId="{F7EFE12A-F8D4-4FDC-AAD5-E39701A96A4C}">
      <dgm:prSet phldrT="[Text]" custT="1"/>
      <dgm:spPr/>
      <dgm:t>
        <a:bodyPr/>
        <a:lstStyle/>
        <a:p>
          <a:pPr>
            <a:spcBef>
              <a:spcPts val="1800"/>
            </a:spcBef>
          </a:pPr>
          <a:r>
            <a:rPr lang="en-US" sz="1600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Open knowledge sources, e.g. open data, open publications, samples, etc</a:t>
          </a:r>
          <a:r>
            <a:rPr lang="en-US" sz="1100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.</a:t>
          </a:r>
          <a:endParaRPr lang="en-GB" sz="11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E448CD2-9F5A-460F-978F-8415A2F58C6B}" type="parTrans" cxnId="{3A09858C-349E-4B60-A5CD-C1E0BB21EE2F}">
      <dgm:prSet/>
      <dgm:spPr/>
      <dgm:t>
        <a:bodyPr/>
        <a:lstStyle/>
        <a:p>
          <a:endParaRPr lang="en-GB"/>
        </a:p>
      </dgm:t>
    </dgm:pt>
    <dgm:pt modelId="{6A1EF0A9-96B1-44D0-95BE-80826E5864D7}" type="sibTrans" cxnId="{3A09858C-349E-4B60-A5CD-C1E0BB21EE2F}">
      <dgm:prSet/>
      <dgm:spPr/>
      <dgm:t>
        <a:bodyPr/>
        <a:lstStyle/>
        <a:p>
          <a:endParaRPr lang="en-GB"/>
        </a:p>
      </dgm:t>
    </dgm:pt>
    <dgm:pt modelId="{CFA41C55-11D3-4400-9DD1-2B08F8785939}">
      <dgm:prSet phldrT="[Text]" custT="1"/>
      <dgm:spPr/>
      <dgm:t>
        <a:bodyPr/>
        <a:lstStyle/>
        <a:p>
          <a:r>
            <a:rPr lang="en-GB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Open Review and research assessment</a:t>
          </a:r>
        </a:p>
      </dgm:t>
    </dgm:pt>
    <dgm:pt modelId="{2FB8EB9B-66B9-48B8-A9C3-45ACC728B002}" type="parTrans" cxnId="{19FC01C9-203E-462D-9EC3-3DC860BA0FAB}">
      <dgm:prSet/>
      <dgm:spPr/>
      <dgm:t>
        <a:bodyPr/>
        <a:lstStyle/>
        <a:p>
          <a:endParaRPr lang="en-GB"/>
        </a:p>
      </dgm:t>
    </dgm:pt>
    <dgm:pt modelId="{7A3AA9F0-862D-4326-A5F4-31E7C5B8A036}" type="sibTrans" cxnId="{19FC01C9-203E-462D-9EC3-3DC860BA0FAB}">
      <dgm:prSet/>
      <dgm:spPr/>
      <dgm:t>
        <a:bodyPr/>
        <a:lstStyle/>
        <a:p>
          <a:endParaRPr lang="en-GB"/>
        </a:p>
      </dgm:t>
    </dgm:pt>
    <dgm:pt modelId="{05D83E88-503E-461D-A2B9-C16DEF50F937}">
      <dgm:prSet phldrT="[Text]" custT="1"/>
      <dgm:spPr/>
      <dgm:t>
        <a:bodyPr/>
        <a:lstStyle/>
        <a:p>
          <a:r>
            <a:rPr lang="en-GB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Open outputs, publications data, samples, software, etc</a:t>
          </a:r>
          <a:r>
            <a:rPr lang="en-GB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gm:t>
    </dgm:pt>
    <dgm:pt modelId="{DAB04F80-9C44-4E41-ACDE-C3DDDE9FCF20}" type="parTrans" cxnId="{CFCDD29A-B518-4701-AF12-5E3F9B9452C5}">
      <dgm:prSet/>
      <dgm:spPr/>
      <dgm:t>
        <a:bodyPr/>
        <a:lstStyle/>
        <a:p>
          <a:endParaRPr lang="en-GB"/>
        </a:p>
      </dgm:t>
    </dgm:pt>
    <dgm:pt modelId="{CFC2FC9C-FFF3-43E0-825B-8AB57C441A0F}" type="sibTrans" cxnId="{CFCDD29A-B518-4701-AF12-5E3F9B9452C5}">
      <dgm:prSet/>
      <dgm:spPr/>
      <dgm:t>
        <a:bodyPr/>
        <a:lstStyle/>
        <a:p>
          <a:endParaRPr lang="en-GB"/>
        </a:p>
      </dgm:t>
    </dgm:pt>
    <dgm:pt modelId="{03A0A422-0C13-4CB8-913F-ED00743CF674}">
      <dgm:prSet phldrT="[Text]" custT="1"/>
      <dgm:spPr/>
      <dgm:t>
        <a:bodyPr/>
        <a:lstStyle/>
        <a:p>
          <a:r>
            <a:rPr lang="en-GB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Know-ledge dissemi-nation and outreach</a:t>
          </a:r>
        </a:p>
      </dgm:t>
    </dgm:pt>
    <dgm:pt modelId="{EFC45529-59EA-4F3D-8167-9DF5E0B04DAB}" type="parTrans" cxnId="{FA9B6D67-4310-4197-B375-9329566A0487}">
      <dgm:prSet/>
      <dgm:spPr/>
      <dgm:t>
        <a:bodyPr/>
        <a:lstStyle/>
        <a:p>
          <a:endParaRPr lang="en-GB"/>
        </a:p>
      </dgm:t>
    </dgm:pt>
    <dgm:pt modelId="{26C3ED77-AFE8-48CE-8BE4-4028C97B652D}" type="sibTrans" cxnId="{FA9B6D67-4310-4197-B375-9329566A0487}">
      <dgm:prSet/>
      <dgm:spPr/>
      <dgm:t>
        <a:bodyPr/>
        <a:lstStyle/>
        <a:p>
          <a:endParaRPr lang="en-GB"/>
        </a:p>
      </dgm:t>
    </dgm:pt>
    <dgm:pt modelId="{70E42297-7E32-4059-AAA9-AD27D3652218}">
      <dgm:prSet phldrT="[Text]" custT="1"/>
      <dgm:spPr/>
      <dgm:t>
        <a:bodyPr/>
        <a:lstStyle/>
        <a:p>
          <a:r>
            <a:rPr lang="en-GB" sz="1900" dirty="0">
              <a:latin typeface="Times New Roman" panose="02020603050405020304" pitchFamily="18" charset="0"/>
              <a:cs typeface="Times New Roman" panose="02020603050405020304" pitchFamily="18" charset="0"/>
            </a:rPr>
            <a:t>Open research agenda</a:t>
          </a:r>
        </a:p>
      </dgm:t>
    </dgm:pt>
    <dgm:pt modelId="{70B87E04-D5E0-42B0-8E41-0AA642EE117A}" type="sibTrans" cxnId="{FE7A527E-07BA-43BB-A253-CA106B4378BD}">
      <dgm:prSet/>
      <dgm:spPr/>
      <dgm:t>
        <a:bodyPr/>
        <a:lstStyle/>
        <a:p>
          <a:endParaRPr lang="en-GB"/>
        </a:p>
      </dgm:t>
    </dgm:pt>
    <dgm:pt modelId="{6B8C5B9E-58A9-49B3-81D5-626F9ECDEFD0}" type="parTrans" cxnId="{FE7A527E-07BA-43BB-A253-CA106B4378BD}">
      <dgm:prSet/>
      <dgm:spPr/>
      <dgm:t>
        <a:bodyPr/>
        <a:lstStyle/>
        <a:p>
          <a:endParaRPr lang="en-GB"/>
        </a:p>
      </dgm:t>
    </dgm:pt>
    <dgm:pt modelId="{152EC7AD-ACE9-403A-960D-8018836B0326}">
      <dgm:prSet phldrT="[Text]" custT="1"/>
      <dgm:spPr/>
      <dgm:t>
        <a:bodyPr/>
        <a:lstStyle/>
        <a:p>
          <a:pPr>
            <a:spcBef>
              <a:spcPts val="1800"/>
            </a:spcBef>
          </a:pPr>
          <a:endParaRPr lang="en-GB" sz="1200" dirty="0">
            <a:solidFill>
              <a:sysClr val="windowText" lastClr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F9F56C3-0031-4528-BE90-A1F1654DC298}" type="parTrans" cxnId="{41878F81-C560-40D4-BCD2-B2DF4DEA7EBE}">
      <dgm:prSet/>
      <dgm:spPr/>
      <dgm:t>
        <a:bodyPr/>
        <a:lstStyle/>
        <a:p>
          <a:endParaRPr lang="en-GB"/>
        </a:p>
      </dgm:t>
    </dgm:pt>
    <dgm:pt modelId="{2D018B5A-BA69-479A-9D6A-DD435BBDE30E}" type="sibTrans" cxnId="{41878F81-C560-40D4-BCD2-B2DF4DEA7EBE}">
      <dgm:prSet/>
      <dgm:spPr/>
      <dgm:t>
        <a:bodyPr/>
        <a:lstStyle/>
        <a:p>
          <a:endParaRPr lang="en-GB"/>
        </a:p>
      </dgm:t>
    </dgm:pt>
    <dgm:pt modelId="{71E29DC6-C6B3-44E9-BF4B-1AE95F105F49}">
      <dgm:prSet phldrT="[Text]" custT="1"/>
      <dgm:spPr/>
      <dgm:t>
        <a:bodyPr/>
        <a:lstStyle/>
        <a:p>
          <a:endParaRPr lang="en-GB" sz="1200" dirty="0">
            <a:solidFill>
              <a:sysClr val="windowText" lastClr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AFE8456-32A9-4BCA-948D-E3DCF9DCAC54}" type="parTrans" cxnId="{393C4747-3606-4C72-ABC2-D45E937EAA70}">
      <dgm:prSet/>
      <dgm:spPr/>
      <dgm:t>
        <a:bodyPr/>
        <a:lstStyle/>
        <a:p>
          <a:endParaRPr lang="en-GB"/>
        </a:p>
      </dgm:t>
    </dgm:pt>
    <dgm:pt modelId="{BF3FBD48-2F3C-4A78-8C69-1D4B7A5A3452}" type="sibTrans" cxnId="{393C4747-3606-4C72-ABC2-D45E937EAA70}">
      <dgm:prSet/>
      <dgm:spPr/>
      <dgm:t>
        <a:bodyPr/>
        <a:lstStyle/>
        <a:p>
          <a:endParaRPr lang="en-GB"/>
        </a:p>
      </dgm:t>
    </dgm:pt>
    <dgm:pt modelId="{D35D6288-A3E6-481F-84D1-2D01056FA483}">
      <dgm:prSet phldrT="[Text]" custT="1"/>
      <dgm:spPr/>
      <dgm:t>
        <a:bodyPr/>
        <a:lstStyle/>
        <a:p>
          <a:endParaRPr lang="en-GB" sz="1200" dirty="0">
            <a:solidFill>
              <a:sysClr val="windowText" lastClr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826EA7E-2C29-4CAC-AB8A-F561C697406C}" type="parTrans" cxnId="{16DB9180-D164-4B54-AB23-C48AB1E61941}">
      <dgm:prSet/>
      <dgm:spPr/>
      <dgm:t>
        <a:bodyPr/>
        <a:lstStyle/>
        <a:p>
          <a:endParaRPr lang="en-GB"/>
        </a:p>
      </dgm:t>
    </dgm:pt>
    <dgm:pt modelId="{4F346FF6-DAA8-4F07-9C0B-3D6303AFD7EE}" type="sibTrans" cxnId="{16DB9180-D164-4B54-AB23-C48AB1E61941}">
      <dgm:prSet/>
      <dgm:spPr/>
      <dgm:t>
        <a:bodyPr/>
        <a:lstStyle/>
        <a:p>
          <a:endParaRPr lang="en-GB"/>
        </a:p>
      </dgm:t>
    </dgm:pt>
    <dgm:pt modelId="{B68E0FFA-06E8-4D54-A574-9B9734AAC037}">
      <dgm:prSet phldrT="[Text]" custT="1"/>
      <dgm:spPr/>
      <dgm:t>
        <a:bodyPr/>
        <a:lstStyle/>
        <a:p>
          <a:r>
            <a:rPr lang="en-US" sz="1200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Knowledge coalitions, public-private partnerships, stakeholder commitments on societal desirable objectives, etc.</a:t>
          </a:r>
          <a:endParaRPr lang="en-GB" sz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4964BD9-AA7D-4716-A16B-15AA0A49296F}" type="sibTrans" cxnId="{B191F0B6-DBD4-4375-AB65-27F266D2B81C}">
      <dgm:prSet/>
      <dgm:spPr/>
      <dgm:t>
        <a:bodyPr/>
        <a:lstStyle/>
        <a:p>
          <a:endParaRPr lang="en-GB"/>
        </a:p>
      </dgm:t>
    </dgm:pt>
    <dgm:pt modelId="{2904469D-DCD9-427E-9BCF-FBABD29BF550}" type="parTrans" cxnId="{B191F0B6-DBD4-4375-AB65-27F266D2B81C}">
      <dgm:prSet/>
      <dgm:spPr/>
      <dgm:t>
        <a:bodyPr/>
        <a:lstStyle/>
        <a:p>
          <a:endParaRPr lang="en-GB"/>
        </a:p>
      </dgm:t>
    </dgm:pt>
    <dgm:pt modelId="{CC5BCAC0-7E56-4A30-A5A4-991B359B3D46}">
      <dgm:prSet phldrT="[Text]" custT="1"/>
      <dgm:spPr/>
      <dgm:t>
        <a:bodyPr/>
        <a:lstStyle/>
        <a:p>
          <a:endParaRPr lang="en-GB" sz="1200" dirty="0">
            <a:solidFill>
              <a:sysClr val="windowText" lastClr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BA593F8-66EB-4312-9DBD-DE7483C15C75}" type="parTrans" cxnId="{A4C050A8-54DE-4C81-B14E-6900D2592FDE}">
      <dgm:prSet/>
      <dgm:spPr/>
      <dgm:t>
        <a:bodyPr/>
        <a:lstStyle/>
        <a:p>
          <a:endParaRPr lang="en-GB"/>
        </a:p>
      </dgm:t>
    </dgm:pt>
    <dgm:pt modelId="{D96EB0A4-687B-49C8-A3D4-7DB076D7B3E4}" type="sibTrans" cxnId="{A4C050A8-54DE-4C81-B14E-6900D2592FDE}">
      <dgm:prSet/>
      <dgm:spPr/>
      <dgm:t>
        <a:bodyPr/>
        <a:lstStyle/>
        <a:p>
          <a:endParaRPr lang="en-GB"/>
        </a:p>
      </dgm:t>
    </dgm:pt>
    <dgm:pt modelId="{9985CB3D-A0CE-4695-A3D3-29DD8DBBA352}">
      <dgm:prSet phldrT="[Text]" custT="1"/>
      <dgm:spPr/>
      <dgm:t>
        <a:bodyPr/>
        <a:lstStyle/>
        <a:p>
          <a:endParaRPr lang="en-GB" sz="1200" dirty="0">
            <a:solidFill>
              <a:sysClr val="windowText" lastClr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B86CBDB-EF77-47EB-AB6A-FBCF102C9078}" type="parTrans" cxnId="{86341834-5A3A-4550-8465-C699DAC0D5E0}">
      <dgm:prSet/>
      <dgm:spPr/>
      <dgm:t>
        <a:bodyPr/>
        <a:lstStyle/>
        <a:p>
          <a:endParaRPr lang="en-GB"/>
        </a:p>
      </dgm:t>
    </dgm:pt>
    <dgm:pt modelId="{0D9B7CC0-89E1-40AC-BA2E-27768C03B225}" type="sibTrans" cxnId="{86341834-5A3A-4550-8465-C699DAC0D5E0}">
      <dgm:prSet/>
      <dgm:spPr/>
      <dgm:t>
        <a:bodyPr/>
        <a:lstStyle/>
        <a:p>
          <a:endParaRPr lang="en-GB"/>
        </a:p>
      </dgm:t>
    </dgm:pt>
    <dgm:pt modelId="{03738A33-3ED7-4896-92DA-74A31A0D435E}">
      <dgm:prSet phldrT="[Text]" custT="1"/>
      <dgm:spPr/>
      <dgm:t>
        <a:bodyPr/>
        <a:lstStyle/>
        <a:p>
          <a:r>
            <a:rPr lang="en-GB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Open knowledge producers, e.g. academia, citizen scientists, civil society organisations, open innovators including industry</a:t>
          </a:r>
        </a:p>
      </dgm:t>
    </dgm:pt>
    <dgm:pt modelId="{50D5B9D1-7F4A-460C-9338-E2B6A6675683}" type="sibTrans" cxnId="{E1D8F141-3129-4712-A8CB-B0C286909E89}">
      <dgm:prSet/>
      <dgm:spPr/>
      <dgm:t>
        <a:bodyPr/>
        <a:lstStyle/>
        <a:p>
          <a:endParaRPr lang="en-GB"/>
        </a:p>
      </dgm:t>
    </dgm:pt>
    <dgm:pt modelId="{79AF2543-2D48-422C-B048-5D67D68F979D}" type="parTrans" cxnId="{E1D8F141-3129-4712-A8CB-B0C286909E89}">
      <dgm:prSet/>
      <dgm:spPr/>
      <dgm:t>
        <a:bodyPr/>
        <a:lstStyle/>
        <a:p>
          <a:endParaRPr lang="en-GB"/>
        </a:p>
      </dgm:t>
    </dgm:pt>
    <dgm:pt modelId="{607940E8-C11F-4921-BE70-DE95954DD4F0}" type="pres">
      <dgm:prSet presAssocID="{44CB8551-C08B-48B8-A89B-F4E692153042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AE235F6F-F083-4F11-B1A9-1694135332A4}" type="pres">
      <dgm:prSet presAssocID="{44CB8551-C08B-48B8-A89B-F4E692153042}" presName="children" presStyleCnt="0"/>
      <dgm:spPr/>
    </dgm:pt>
    <dgm:pt modelId="{8315849D-4396-4A91-8E65-B6693700B806}" type="pres">
      <dgm:prSet presAssocID="{44CB8551-C08B-48B8-A89B-F4E692153042}" presName="child1group" presStyleCnt="0"/>
      <dgm:spPr/>
    </dgm:pt>
    <dgm:pt modelId="{E695195F-B512-4C68-A619-90ABA4D5A412}" type="pres">
      <dgm:prSet presAssocID="{44CB8551-C08B-48B8-A89B-F4E692153042}" presName="child1" presStyleLbl="bgAcc1" presStyleIdx="0" presStyleCnt="4" custScaleX="165345" custScaleY="174148" custLinFactNeighborX="-1857"/>
      <dgm:spPr/>
    </dgm:pt>
    <dgm:pt modelId="{0F3A517F-4766-433E-811F-6098C8DCD494}" type="pres">
      <dgm:prSet presAssocID="{44CB8551-C08B-48B8-A89B-F4E692153042}" presName="child1Text" presStyleLbl="bgAcc1" presStyleIdx="0" presStyleCnt="4">
        <dgm:presLayoutVars>
          <dgm:bulletEnabled val="1"/>
        </dgm:presLayoutVars>
      </dgm:prSet>
      <dgm:spPr/>
    </dgm:pt>
    <dgm:pt modelId="{1F5EB908-1408-45A7-A713-E6DE059C3AD7}" type="pres">
      <dgm:prSet presAssocID="{44CB8551-C08B-48B8-A89B-F4E692153042}" presName="child2group" presStyleCnt="0"/>
      <dgm:spPr/>
    </dgm:pt>
    <dgm:pt modelId="{65E3820C-AE99-4182-BA88-4880F22A2E67}" type="pres">
      <dgm:prSet presAssocID="{44CB8551-C08B-48B8-A89B-F4E692153042}" presName="child2" presStyleLbl="bgAcc1" presStyleIdx="1" presStyleCnt="4" custScaleX="151965" custScaleY="179698"/>
      <dgm:spPr/>
    </dgm:pt>
    <dgm:pt modelId="{419AD891-3631-4CBB-B2DC-50761689DED0}" type="pres">
      <dgm:prSet presAssocID="{44CB8551-C08B-48B8-A89B-F4E692153042}" presName="child2Text" presStyleLbl="bgAcc1" presStyleIdx="1" presStyleCnt="4">
        <dgm:presLayoutVars>
          <dgm:bulletEnabled val="1"/>
        </dgm:presLayoutVars>
      </dgm:prSet>
      <dgm:spPr/>
    </dgm:pt>
    <dgm:pt modelId="{97200396-FE0D-4B4D-BD47-4D2215D2C1AC}" type="pres">
      <dgm:prSet presAssocID="{44CB8551-C08B-48B8-A89B-F4E692153042}" presName="child3group" presStyleCnt="0"/>
      <dgm:spPr/>
    </dgm:pt>
    <dgm:pt modelId="{481B6331-475C-4A12-BB40-56A4F89793E7}" type="pres">
      <dgm:prSet presAssocID="{44CB8551-C08B-48B8-A89B-F4E692153042}" presName="child3" presStyleLbl="bgAcc1" presStyleIdx="2" presStyleCnt="4" custScaleX="165039" custScaleY="177668"/>
      <dgm:spPr/>
    </dgm:pt>
    <dgm:pt modelId="{927F96E1-606C-4CFB-83AB-8F1235B779D0}" type="pres">
      <dgm:prSet presAssocID="{44CB8551-C08B-48B8-A89B-F4E692153042}" presName="child3Text" presStyleLbl="bgAcc1" presStyleIdx="2" presStyleCnt="4">
        <dgm:presLayoutVars>
          <dgm:bulletEnabled val="1"/>
        </dgm:presLayoutVars>
      </dgm:prSet>
      <dgm:spPr/>
    </dgm:pt>
    <dgm:pt modelId="{59028903-27B6-4AFE-B981-B9418E1C5A3E}" type="pres">
      <dgm:prSet presAssocID="{44CB8551-C08B-48B8-A89B-F4E692153042}" presName="child4group" presStyleCnt="0"/>
      <dgm:spPr/>
    </dgm:pt>
    <dgm:pt modelId="{177A31DF-D8BA-48A6-AA05-4E291F2637A8}" type="pres">
      <dgm:prSet presAssocID="{44CB8551-C08B-48B8-A89B-F4E692153042}" presName="child4" presStyleLbl="bgAcc1" presStyleIdx="3" presStyleCnt="4" custScaleX="157031" custScaleY="182720"/>
      <dgm:spPr/>
    </dgm:pt>
    <dgm:pt modelId="{F9EF9883-471C-4A44-AF43-F4D3FEAF54EA}" type="pres">
      <dgm:prSet presAssocID="{44CB8551-C08B-48B8-A89B-F4E692153042}" presName="child4Text" presStyleLbl="bgAcc1" presStyleIdx="3" presStyleCnt="4">
        <dgm:presLayoutVars>
          <dgm:bulletEnabled val="1"/>
        </dgm:presLayoutVars>
      </dgm:prSet>
      <dgm:spPr/>
    </dgm:pt>
    <dgm:pt modelId="{38E2305A-C89D-4F8E-B8A6-66D4113FF441}" type="pres">
      <dgm:prSet presAssocID="{44CB8551-C08B-48B8-A89B-F4E692153042}" presName="childPlaceholder" presStyleCnt="0"/>
      <dgm:spPr/>
    </dgm:pt>
    <dgm:pt modelId="{5E69AF67-EE1F-43BB-B234-06E0047E176B}" type="pres">
      <dgm:prSet presAssocID="{44CB8551-C08B-48B8-A89B-F4E692153042}" presName="circle" presStyleCnt="0"/>
      <dgm:spPr/>
    </dgm:pt>
    <dgm:pt modelId="{C4975EF3-A73B-4076-9731-431DBB03339C}" type="pres">
      <dgm:prSet presAssocID="{44CB8551-C08B-48B8-A89B-F4E692153042}" presName="quadrant1" presStyleLbl="node1" presStyleIdx="0" presStyleCnt="4">
        <dgm:presLayoutVars>
          <dgm:chMax val="1"/>
          <dgm:bulletEnabled val="1"/>
        </dgm:presLayoutVars>
      </dgm:prSet>
      <dgm:spPr/>
    </dgm:pt>
    <dgm:pt modelId="{1CDD3EB6-F364-431C-93C7-8F53097AFEA9}" type="pres">
      <dgm:prSet presAssocID="{44CB8551-C08B-48B8-A89B-F4E692153042}" presName="quadrant2" presStyleLbl="node1" presStyleIdx="1" presStyleCnt="4">
        <dgm:presLayoutVars>
          <dgm:chMax val="1"/>
          <dgm:bulletEnabled val="1"/>
        </dgm:presLayoutVars>
      </dgm:prSet>
      <dgm:spPr/>
    </dgm:pt>
    <dgm:pt modelId="{58B9B113-148E-47D3-90AD-AD98ED224E0F}" type="pres">
      <dgm:prSet presAssocID="{44CB8551-C08B-48B8-A89B-F4E692153042}" presName="quadrant3" presStyleLbl="node1" presStyleIdx="2" presStyleCnt="4">
        <dgm:presLayoutVars>
          <dgm:chMax val="1"/>
          <dgm:bulletEnabled val="1"/>
        </dgm:presLayoutVars>
      </dgm:prSet>
      <dgm:spPr/>
    </dgm:pt>
    <dgm:pt modelId="{DAEE21D4-8095-4767-A46B-5F7ADBE14CBA}" type="pres">
      <dgm:prSet presAssocID="{44CB8551-C08B-48B8-A89B-F4E692153042}" presName="quadrant4" presStyleLbl="node1" presStyleIdx="3" presStyleCnt="4">
        <dgm:presLayoutVars>
          <dgm:chMax val="1"/>
          <dgm:bulletEnabled val="1"/>
        </dgm:presLayoutVars>
      </dgm:prSet>
      <dgm:spPr/>
    </dgm:pt>
    <dgm:pt modelId="{3088F638-9DFE-49C3-9B7D-4744514CA4E6}" type="pres">
      <dgm:prSet presAssocID="{44CB8551-C08B-48B8-A89B-F4E692153042}" presName="quadrantPlaceholder" presStyleCnt="0"/>
      <dgm:spPr/>
    </dgm:pt>
    <dgm:pt modelId="{16D19B23-F8C0-4F3A-BE56-58188FB07B94}" type="pres">
      <dgm:prSet presAssocID="{44CB8551-C08B-48B8-A89B-F4E692153042}" presName="center1" presStyleLbl="fgShp" presStyleIdx="0" presStyleCnt="2"/>
      <dgm:spPr/>
    </dgm:pt>
    <dgm:pt modelId="{484DAFD1-739B-4D28-AAFA-D8259C33EAD3}" type="pres">
      <dgm:prSet presAssocID="{44CB8551-C08B-48B8-A89B-F4E692153042}" presName="center2" presStyleLbl="fgShp" presStyleIdx="1" presStyleCnt="2"/>
      <dgm:spPr/>
    </dgm:pt>
  </dgm:ptLst>
  <dgm:cxnLst>
    <dgm:cxn modelId="{697FCA03-67A6-494D-906F-CF977C40CE4C}" type="presOf" srcId="{03A0A422-0C13-4CB8-913F-ED00743CF674}" destId="{58B9B113-148E-47D3-90AD-AD98ED224E0F}" srcOrd="0" destOrd="0" presId="urn:microsoft.com/office/officeart/2005/8/layout/cycle4"/>
    <dgm:cxn modelId="{9131420C-7C9D-4758-A988-0A9B972AF912}" type="presOf" srcId="{71E29DC6-C6B3-44E9-BF4B-1AE95F105F49}" destId="{65E3820C-AE99-4182-BA88-4880F22A2E67}" srcOrd="0" destOrd="0" presId="urn:microsoft.com/office/officeart/2005/8/layout/cycle4"/>
    <dgm:cxn modelId="{7B5A5120-A0FE-44A0-AC86-AA0532290EB9}" type="presOf" srcId="{152EC7AD-ACE9-403A-960D-8018836B0326}" destId="{E695195F-B512-4C68-A619-90ABA4D5A412}" srcOrd="0" destOrd="0" presId="urn:microsoft.com/office/officeart/2005/8/layout/cycle4"/>
    <dgm:cxn modelId="{A2422826-5FF3-4CC1-8645-25FF3FE7FFAB}" type="presOf" srcId="{B68E0FFA-06E8-4D54-A574-9B9734AAC037}" destId="{481B6331-475C-4A12-BB40-56A4F89793E7}" srcOrd="0" destOrd="2" presId="urn:microsoft.com/office/officeart/2005/8/layout/cycle4"/>
    <dgm:cxn modelId="{309B922D-4FBC-4EF3-8443-B10D4B38BDEF}" type="presOf" srcId="{05D83E88-503E-461D-A2B9-C16DEF50F937}" destId="{65E3820C-AE99-4182-BA88-4880F22A2E67}" srcOrd="0" destOrd="1" presId="urn:microsoft.com/office/officeart/2005/8/layout/cycle4"/>
    <dgm:cxn modelId="{86341834-5A3A-4550-8465-C699DAC0D5E0}" srcId="{70E42297-7E32-4059-AAA9-AD27D3652218}" destId="{9985CB3D-A0CE-4695-A3D3-29DD8DBBA352}" srcOrd="0" destOrd="0" parTransId="{DB86CBDB-EF77-47EB-AB6A-FBCF102C9078}" sibTransId="{0D9B7CC0-89E1-40AC-BA2E-27768C03B225}"/>
    <dgm:cxn modelId="{230E4D5B-29F0-47FD-A7D7-0C0022D432CF}" type="presOf" srcId="{70E42297-7E32-4059-AAA9-AD27D3652218}" destId="{DAEE21D4-8095-4767-A46B-5F7ADBE14CBA}" srcOrd="0" destOrd="0" presId="urn:microsoft.com/office/officeart/2005/8/layout/cycle4"/>
    <dgm:cxn modelId="{E1D8F141-3129-4712-A8CB-B0C286909E89}" srcId="{70E42297-7E32-4059-AAA9-AD27D3652218}" destId="{03738A33-3ED7-4896-92DA-74A31A0D435E}" srcOrd="1" destOrd="0" parTransId="{79AF2543-2D48-422C-B048-5D67D68F979D}" sibTransId="{50D5B9D1-7F4A-460C-9338-E2B6A6675683}"/>
    <dgm:cxn modelId="{66996144-DCD3-43FB-AE41-0E23FAFB42A0}" type="presOf" srcId="{05D83E88-503E-461D-A2B9-C16DEF50F937}" destId="{419AD891-3631-4CBB-B2DC-50761689DED0}" srcOrd="1" destOrd="1" presId="urn:microsoft.com/office/officeart/2005/8/layout/cycle4"/>
    <dgm:cxn modelId="{A48C6444-5384-44F9-BBBA-4B0758D3CB7C}" type="presOf" srcId="{D35D6288-A3E6-481F-84D1-2D01056FA483}" destId="{481B6331-475C-4A12-BB40-56A4F89793E7}" srcOrd="0" destOrd="0" presId="urn:microsoft.com/office/officeart/2005/8/layout/cycle4"/>
    <dgm:cxn modelId="{708E5F45-C23E-4931-A2FB-DD199A4941DC}" type="presOf" srcId="{CC5BCAC0-7E56-4A30-A5A4-991B359B3D46}" destId="{927F96E1-606C-4CFB-83AB-8F1235B779D0}" srcOrd="1" destOrd="1" presId="urn:microsoft.com/office/officeart/2005/8/layout/cycle4"/>
    <dgm:cxn modelId="{C4CBFE45-3643-4545-97B5-8EC5104B4AD0}" type="presOf" srcId="{03738A33-3ED7-4896-92DA-74A31A0D435E}" destId="{177A31DF-D8BA-48A6-AA05-4E291F2637A8}" srcOrd="0" destOrd="1" presId="urn:microsoft.com/office/officeart/2005/8/layout/cycle4"/>
    <dgm:cxn modelId="{393C4747-3606-4C72-ABC2-D45E937EAA70}" srcId="{CFA41C55-11D3-4400-9DD1-2B08F8785939}" destId="{71E29DC6-C6B3-44E9-BF4B-1AE95F105F49}" srcOrd="0" destOrd="0" parTransId="{7AFE8456-32A9-4BCA-948D-E3DCF9DCAC54}" sibTransId="{BF3FBD48-2F3C-4A78-8C69-1D4B7A5A3452}"/>
    <dgm:cxn modelId="{FA9B6D67-4310-4197-B375-9329566A0487}" srcId="{44CB8551-C08B-48B8-A89B-F4E692153042}" destId="{03A0A422-0C13-4CB8-913F-ED00743CF674}" srcOrd="2" destOrd="0" parTransId="{EFC45529-59EA-4F3D-8167-9DF5E0B04DAB}" sibTransId="{26C3ED77-AFE8-48CE-8BE4-4028C97B652D}"/>
    <dgm:cxn modelId="{D349C76B-794E-41AD-B0D5-7ACF5BC237D4}" type="presOf" srcId="{8C1BBADD-22A9-4B02-9477-E2140CCCFDCE}" destId="{C4975EF3-A73B-4076-9731-431DBB03339C}" srcOrd="0" destOrd="0" presId="urn:microsoft.com/office/officeart/2005/8/layout/cycle4"/>
    <dgm:cxn modelId="{666F734E-DFE3-418B-92E6-BECD9F29CCBE}" type="presOf" srcId="{D35D6288-A3E6-481F-84D1-2D01056FA483}" destId="{927F96E1-606C-4CFB-83AB-8F1235B779D0}" srcOrd="1" destOrd="0" presId="urn:microsoft.com/office/officeart/2005/8/layout/cycle4"/>
    <dgm:cxn modelId="{C7B7B872-93F8-47C4-A363-55E8AC235FCD}" type="presOf" srcId="{F7EFE12A-F8D4-4FDC-AAD5-E39701A96A4C}" destId="{0F3A517F-4766-433E-811F-6098C8DCD494}" srcOrd="1" destOrd="1" presId="urn:microsoft.com/office/officeart/2005/8/layout/cycle4"/>
    <dgm:cxn modelId="{72EEAB55-419E-4564-AE5E-E887F0314CA0}" type="presOf" srcId="{CFA41C55-11D3-4400-9DD1-2B08F8785939}" destId="{1CDD3EB6-F364-431C-93C7-8F53097AFEA9}" srcOrd="0" destOrd="0" presId="urn:microsoft.com/office/officeart/2005/8/layout/cycle4"/>
    <dgm:cxn modelId="{D3A89F78-EC34-4E69-8840-A318183B4007}" type="presOf" srcId="{03738A33-3ED7-4896-92DA-74A31A0D435E}" destId="{F9EF9883-471C-4A44-AF43-F4D3FEAF54EA}" srcOrd="1" destOrd="1" presId="urn:microsoft.com/office/officeart/2005/8/layout/cycle4"/>
    <dgm:cxn modelId="{FE7A527E-07BA-43BB-A253-CA106B4378BD}" srcId="{44CB8551-C08B-48B8-A89B-F4E692153042}" destId="{70E42297-7E32-4059-AAA9-AD27D3652218}" srcOrd="3" destOrd="0" parTransId="{6B8C5B9E-58A9-49B3-81D5-626F9ECDEFD0}" sibTransId="{70B87E04-D5E0-42B0-8E41-0AA642EE117A}"/>
    <dgm:cxn modelId="{16DB9180-D164-4B54-AB23-C48AB1E61941}" srcId="{03A0A422-0C13-4CB8-913F-ED00743CF674}" destId="{D35D6288-A3E6-481F-84D1-2D01056FA483}" srcOrd="0" destOrd="0" parTransId="{A826EA7E-2C29-4CAC-AB8A-F561C697406C}" sibTransId="{4F346FF6-DAA8-4F07-9C0B-3D6303AFD7EE}"/>
    <dgm:cxn modelId="{41878F81-C560-40D4-BCD2-B2DF4DEA7EBE}" srcId="{8C1BBADD-22A9-4B02-9477-E2140CCCFDCE}" destId="{152EC7AD-ACE9-403A-960D-8018836B0326}" srcOrd="0" destOrd="0" parTransId="{EF9F56C3-0031-4528-BE90-A1F1654DC298}" sibTransId="{2D018B5A-BA69-479A-9D6A-DD435BBDE30E}"/>
    <dgm:cxn modelId="{6BF2A58A-F827-4106-A068-E86E66ED6AAC}" type="presOf" srcId="{152EC7AD-ACE9-403A-960D-8018836B0326}" destId="{0F3A517F-4766-433E-811F-6098C8DCD494}" srcOrd="1" destOrd="0" presId="urn:microsoft.com/office/officeart/2005/8/layout/cycle4"/>
    <dgm:cxn modelId="{3A09858C-349E-4B60-A5CD-C1E0BB21EE2F}" srcId="{8C1BBADD-22A9-4B02-9477-E2140CCCFDCE}" destId="{F7EFE12A-F8D4-4FDC-AAD5-E39701A96A4C}" srcOrd="1" destOrd="0" parTransId="{1E448CD2-9F5A-460F-978F-8415A2F58C6B}" sibTransId="{6A1EF0A9-96B1-44D0-95BE-80826E5864D7}"/>
    <dgm:cxn modelId="{76F5D792-7697-4AE9-8A44-C45FC8005A5B}" type="presOf" srcId="{B68E0FFA-06E8-4D54-A574-9B9734AAC037}" destId="{927F96E1-606C-4CFB-83AB-8F1235B779D0}" srcOrd="1" destOrd="2" presId="urn:microsoft.com/office/officeart/2005/8/layout/cycle4"/>
    <dgm:cxn modelId="{CFCDD29A-B518-4701-AF12-5E3F9B9452C5}" srcId="{CFA41C55-11D3-4400-9DD1-2B08F8785939}" destId="{05D83E88-503E-461D-A2B9-C16DEF50F937}" srcOrd="1" destOrd="0" parTransId="{DAB04F80-9C44-4E41-ACDE-C3DDDE9FCF20}" sibTransId="{CFC2FC9C-FFF3-43E0-825B-8AB57C441A0F}"/>
    <dgm:cxn modelId="{C94F96A0-D48A-42DB-94BD-3810EBB8D16F}" type="presOf" srcId="{71E29DC6-C6B3-44E9-BF4B-1AE95F105F49}" destId="{419AD891-3631-4CBB-B2DC-50761689DED0}" srcOrd="1" destOrd="0" presId="urn:microsoft.com/office/officeart/2005/8/layout/cycle4"/>
    <dgm:cxn modelId="{E515A5A5-0643-4D1D-949F-6E6AF411E4B0}" type="presOf" srcId="{F7EFE12A-F8D4-4FDC-AAD5-E39701A96A4C}" destId="{E695195F-B512-4C68-A619-90ABA4D5A412}" srcOrd="0" destOrd="1" presId="urn:microsoft.com/office/officeart/2005/8/layout/cycle4"/>
    <dgm:cxn modelId="{A4C050A8-54DE-4C81-B14E-6900D2592FDE}" srcId="{03A0A422-0C13-4CB8-913F-ED00743CF674}" destId="{CC5BCAC0-7E56-4A30-A5A4-991B359B3D46}" srcOrd="1" destOrd="0" parTransId="{CBA593F8-66EB-4312-9DBD-DE7483C15C75}" sibTransId="{D96EB0A4-687B-49C8-A3D4-7DB076D7B3E4}"/>
    <dgm:cxn modelId="{F1C1F8AD-F98F-4296-BC81-7BEEB4784E1A}" srcId="{44CB8551-C08B-48B8-A89B-F4E692153042}" destId="{8C1BBADD-22A9-4B02-9477-E2140CCCFDCE}" srcOrd="0" destOrd="0" parTransId="{5D3E8F62-B567-4DEB-83E2-3453962D29AF}" sibTransId="{089B93AB-87CD-48C2-B16A-E8826C6AA5CD}"/>
    <dgm:cxn modelId="{B191F0B6-DBD4-4375-AB65-27F266D2B81C}" srcId="{03A0A422-0C13-4CB8-913F-ED00743CF674}" destId="{B68E0FFA-06E8-4D54-A574-9B9734AAC037}" srcOrd="2" destOrd="0" parTransId="{2904469D-DCD9-427E-9BCF-FBABD29BF550}" sibTransId="{B4964BD9-AA7D-4716-A16B-15AA0A49296F}"/>
    <dgm:cxn modelId="{E9337ABA-C988-4D34-9EBF-87215D3744B5}" type="presOf" srcId="{9985CB3D-A0CE-4695-A3D3-29DD8DBBA352}" destId="{F9EF9883-471C-4A44-AF43-F4D3FEAF54EA}" srcOrd="1" destOrd="0" presId="urn:microsoft.com/office/officeart/2005/8/layout/cycle4"/>
    <dgm:cxn modelId="{9016C0C7-F965-4BF9-8B24-61E939C1CB04}" type="presOf" srcId="{9985CB3D-A0CE-4695-A3D3-29DD8DBBA352}" destId="{177A31DF-D8BA-48A6-AA05-4E291F2637A8}" srcOrd="0" destOrd="0" presId="urn:microsoft.com/office/officeart/2005/8/layout/cycle4"/>
    <dgm:cxn modelId="{19FC01C9-203E-462D-9EC3-3DC860BA0FAB}" srcId="{44CB8551-C08B-48B8-A89B-F4E692153042}" destId="{CFA41C55-11D3-4400-9DD1-2B08F8785939}" srcOrd="1" destOrd="0" parTransId="{2FB8EB9B-66B9-48B8-A9C3-45ACC728B002}" sibTransId="{7A3AA9F0-862D-4326-A5F4-31E7C5B8A036}"/>
    <dgm:cxn modelId="{566070ED-5A61-417A-9409-094C47CE188D}" type="presOf" srcId="{44CB8551-C08B-48B8-A89B-F4E692153042}" destId="{607940E8-C11F-4921-BE70-DE95954DD4F0}" srcOrd="0" destOrd="0" presId="urn:microsoft.com/office/officeart/2005/8/layout/cycle4"/>
    <dgm:cxn modelId="{C91CE9F1-5F63-4F3F-9D12-B466651E5477}" type="presOf" srcId="{CC5BCAC0-7E56-4A30-A5A4-991B359B3D46}" destId="{481B6331-475C-4A12-BB40-56A4F89793E7}" srcOrd="0" destOrd="1" presId="urn:microsoft.com/office/officeart/2005/8/layout/cycle4"/>
    <dgm:cxn modelId="{F80FFBFE-F300-4F11-ACC9-D181AA1582C8}" type="presParOf" srcId="{607940E8-C11F-4921-BE70-DE95954DD4F0}" destId="{AE235F6F-F083-4F11-B1A9-1694135332A4}" srcOrd="0" destOrd="0" presId="urn:microsoft.com/office/officeart/2005/8/layout/cycle4"/>
    <dgm:cxn modelId="{DFAAF384-4262-42E0-A757-45027236A34F}" type="presParOf" srcId="{AE235F6F-F083-4F11-B1A9-1694135332A4}" destId="{8315849D-4396-4A91-8E65-B6693700B806}" srcOrd="0" destOrd="0" presId="urn:microsoft.com/office/officeart/2005/8/layout/cycle4"/>
    <dgm:cxn modelId="{D43E2850-2E43-4F73-98D9-98B47A7BB87E}" type="presParOf" srcId="{8315849D-4396-4A91-8E65-B6693700B806}" destId="{E695195F-B512-4C68-A619-90ABA4D5A412}" srcOrd="0" destOrd="0" presId="urn:microsoft.com/office/officeart/2005/8/layout/cycle4"/>
    <dgm:cxn modelId="{911923B2-ABF6-4188-9E9E-50EC894FCD9B}" type="presParOf" srcId="{8315849D-4396-4A91-8E65-B6693700B806}" destId="{0F3A517F-4766-433E-811F-6098C8DCD494}" srcOrd="1" destOrd="0" presId="urn:microsoft.com/office/officeart/2005/8/layout/cycle4"/>
    <dgm:cxn modelId="{8DE7B05B-EEAB-4FF6-AE10-750AA88F005B}" type="presParOf" srcId="{AE235F6F-F083-4F11-B1A9-1694135332A4}" destId="{1F5EB908-1408-45A7-A713-E6DE059C3AD7}" srcOrd="1" destOrd="0" presId="urn:microsoft.com/office/officeart/2005/8/layout/cycle4"/>
    <dgm:cxn modelId="{1DD46305-ECD5-4B6A-BEB3-7CF2A75D12E6}" type="presParOf" srcId="{1F5EB908-1408-45A7-A713-E6DE059C3AD7}" destId="{65E3820C-AE99-4182-BA88-4880F22A2E67}" srcOrd="0" destOrd="0" presId="urn:microsoft.com/office/officeart/2005/8/layout/cycle4"/>
    <dgm:cxn modelId="{1D90C505-98D1-474A-A669-7E4E00BE5A53}" type="presParOf" srcId="{1F5EB908-1408-45A7-A713-E6DE059C3AD7}" destId="{419AD891-3631-4CBB-B2DC-50761689DED0}" srcOrd="1" destOrd="0" presId="urn:microsoft.com/office/officeart/2005/8/layout/cycle4"/>
    <dgm:cxn modelId="{F6555E73-9B98-480F-A462-E9877818FFAF}" type="presParOf" srcId="{AE235F6F-F083-4F11-B1A9-1694135332A4}" destId="{97200396-FE0D-4B4D-BD47-4D2215D2C1AC}" srcOrd="2" destOrd="0" presId="urn:microsoft.com/office/officeart/2005/8/layout/cycle4"/>
    <dgm:cxn modelId="{C42E4384-1E4E-4817-BA16-D2D347640834}" type="presParOf" srcId="{97200396-FE0D-4B4D-BD47-4D2215D2C1AC}" destId="{481B6331-475C-4A12-BB40-56A4F89793E7}" srcOrd="0" destOrd="0" presId="urn:microsoft.com/office/officeart/2005/8/layout/cycle4"/>
    <dgm:cxn modelId="{2DAD8DF2-F9FE-41CD-A0E5-4BEA281AAFA0}" type="presParOf" srcId="{97200396-FE0D-4B4D-BD47-4D2215D2C1AC}" destId="{927F96E1-606C-4CFB-83AB-8F1235B779D0}" srcOrd="1" destOrd="0" presId="urn:microsoft.com/office/officeart/2005/8/layout/cycle4"/>
    <dgm:cxn modelId="{5DA43AB1-3C27-470C-B20E-6430018CC639}" type="presParOf" srcId="{AE235F6F-F083-4F11-B1A9-1694135332A4}" destId="{59028903-27B6-4AFE-B981-B9418E1C5A3E}" srcOrd="3" destOrd="0" presId="urn:microsoft.com/office/officeart/2005/8/layout/cycle4"/>
    <dgm:cxn modelId="{4D493E39-CF64-42EC-A7F3-B0AB2981E2E5}" type="presParOf" srcId="{59028903-27B6-4AFE-B981-B9418E1C5A3E}" destId="{177A31DF-D8BA-48A6-AA05-4E291F2637A8}" srcOrd="0" destOrd="0" presId="urn:microsoft.com/office/officeart/2005/8/layout/cycle4"/>
    <dgm:cxn modelId="{9A6BD0D1-D5CD-4EA0-94E1-8C20A0089194}" type="presParOf" srcId="{59028903-27B6-4AFE-B981-B9418E1C5A3E}" destId="{F9EF9883-471C-4A44-AF43-F4D3FEAF54EA}" srcOrd="1" destOrd="0" presId="urn:microsoft.com/office/officeart/2005/8/layout/cycle4"/>
    <dgm:cxn modelId="{C802F580-30ED-4851-A308-DBD675509C81}" type="presParOf" srcId="{AE235F6F-F083-4F11-B1A9-1694135332A4}" destId="{38E2305A-C89D-4F8E-B8A6-66D4113FF441}" srcOrd="4" destOrd="0" presId="urn:microsoft.com/office/officeart/2005/8/layout/cycle4"/>
    <dgm:cxn modelId="{3069581F-CB3E-477B-B41F-9F45CDFEF373}" type="presParOf" srcId="{607940E8-C11F-4921-BE70-DE95954DD4F0}" destId="{5E69AF67-EE1F-43BB-B234-06E0047E176B}" srcOrd="1" destOrd="0" presId="urn:microsoft.com/office/officeart/2005/8/layout/cycle4"/>
    <dgm:cxn modelId="{013F5479-04C9-439E-B9E1-6B972A62F46C}" type="presParOf" srcId="{5E69AF67-EE1F-43BB-B234-06E0047E176B}" destId="{C4975EF3-A73B-4076-9731-431DBB03339C}" srcOrd="0" destOrd="0" presId="urn:microsoft.com/office/officeart/2005/8/layout/cycle4"/>
    <dgm:cxn modelId="{85A0733F-A5FA-4B20-9C64-A3E14144827D}" type="presParOf" srcId="{5E69AF67-EE1F-43BB-B234-06E0047E176B}" destId="{1CDD3EB6-F364-431C-93C7-8F53097AFEA9}" srcOrd="1" destOrd="0" presId="urn:microsoft.com/office/officeart/2005/8/layout/cycle4"/>
    <dgm:cxn modelId="{7A9CD5E8-92BE-4E8E-B10A-FC1B58CD2287}" type="presParOf" srcId="{5E69AF67-EE1F-43BB-B234-06E0047E176B}" destId="{58B9B113-148E-47D3-90AD-AD98ED224E0F}" srcOrd="2" destOrd="0" presId="urn:microsoft.com/office/officeart/2005/8/layout/cycle4"/>
    <dgm:cxn modelId="{721BC8A2-B63B-4BA6-B538-4E69556626A5}" type="presParOf" srcId="{5E69AF67-EE1F-43BB-B234-06E0047E176B}" destId="{DAEE21D4-8095-4767-A46B-5F7ADBE14CBA}" srcOrd="3" destOrd="0" presId="urn:microsoft.com/office/officeart/2005/8/layout/cycle4"/>
    <dgm:cxn modelId="{1CEA85EF-96C8-4E83-9B51-549AD3550176}" type="presParOf" srcId="{5E69AF67-EE1F-43BB-B234-06E0047E176B}" destId="{3088F638-9DFE-49C3-9B7D-4744514CA4E6}" srcOrd="4" destOrd="0" presId="urn:microsoft.com/office/officeart/2005/8/layout/cycle4"/>
    <dgm:cxn modelId="{4AC6DE27-BE09-4AE4-BD2A-A5C5D0CDB832}" type="presParOf" srcId="{607940E8-C11F-4921-BE70-DE95954DD4F0}" destId="{16D19B23-F8C0-4F3A-BE56-58188FB07B94}" srcOrd="2" destOrd="0" presId="urn:microsoft.com/office/officeart/2005/8/layout/cycle4"/>
    <dgm:cxn modelId="{B4A37A89-7DDF-45F7-B93E-B81BB720B7CD}" type="presParOf" srcId="{607940E8-C11F-4921-BE70-DE95954DD4F0}" destId="{484DAFD1-739B-4D28-AAFA-D8259C33EAD3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1B6331-475C-4A12-BB40-56A4F89793E7}">
      <dsp:nvSpPr>
        <dsp:cNvPr id="0" name=""/>
        <dsp:cNvSpPr/>
      </dsp:nvSpPr>
      <dsp:spPr>
        <a:xfrm>
          <a:off x="2389893" y="1970638"/>
          <a:ext cx="2897353" cy="202044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GB" sz="1200" kern="1200" dirty="0">
            <a:solidFill>
              <a:sysClr val="windowText" lastClr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GB" sz="1200" kern="1200" dirty="0">
            <a:solidFill>
              <a:sysClr val="windowText" lastClr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Knowledge coalitions, public-private partnerships, stakeholder commitments on societal desirable objectives, etc.</a:t>
          </a:r>
          <a:endParaRPr lang="en-GB" sz="1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303482" y="2520132"/>
        <a:ext cx="1939381" cy="1426567"/>
      </dsp:txXfrm>
    </dsp:sp>
    <dsp:sp modelId="{177A31DF-D8BA-48A6-AA05-4E291F2637A8}">
      <dsp:nvSpPr>
        <dsp:cNvPr id="0" name=""/>
        <dsp:cNvSpPr/>
      </dsp:nvSpPr>
      <dsp:spPr>
        <a:xfrm>
          <a:off x="-404143" y="1941912"/>
          <a:ext cx="2756768" cy="20778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GB" sz="1200" kern="1200" dirty="0">
            <a:solidFill>
              <a:sysClr val="windowText" lastClr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Open knowledge producers, e.g. academia, citizen scientists, civil society organisations, open innovators including industry</a:t>
          </a:r>
        </a:p>
      </dsp:txBody>
      <dsp:txXfrm>
        <a:off x="-358498" y="2507032"/>
        <a:ext cx="1838447" cy="1467132"/>
      </dsp:txXfrm>
    </dsp:sp>
    <dsp:sp modelId="{65E3820C-AE99-4182-BA88-4880F22A2E67}">
      <dsp:nvSpPr>
        <dsp:cNvPr id="0" name=""/>
        <dsp:cNvSpPr/>
      </dsp:nvSpPr>
      <dsp:spPr>
        <a:xfrm>
          <a:off x="2504654" y="-457459"/>
          <a:ext cx="2667831" cy="204353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GB" sz="1200" kern="1200" dirty="0">
            <a:solidFill>
              <a:sysClr val="windowText" lastClr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Open outputs, publications data, samples, software, etc</a:t>
          </a:r>
          <a:r>
            <a:rPr lang="en-GB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sp:txBody>
      <dsp:txXfrm>
        <a:off x="3349893" y="-412569"/>
        <a:ext cx="1777702" cy="1442867"/>
      </dsp:txXfrm>
    </dsp:sp>
    <dsp:sp modelId="{E695195F-B512-4C68-A619-90ABA4D5A412}">
      <dsp:nvSpPr>
        <dsp:cNvPr id="0" name=""/>
        <dsp:cNvSpPr/>
      </dsp:nvSpPr>
      <dsp:spPr>
        <a:xfrm>
          <a:off x="-477121" y="-425902"/>
          <a:ext cx="2902725" cy="198041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GB" sz="1200" kern="1200" dirty="0">
            <a:solidFill>
              <a:sysClr val="windowText" lastClr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Open knowledge sources, e.g. open data, open publications, samples, etc</a:t>
          </a:r>
          <a:r>
            <a:rPr lang="en-US" sz="1100" kern="1200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.</a:t>
          </a:r>
          <a:endParaRPr lang="en-GB" sz="11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-433618" y="-382399"/>
        <a:ext cx="1944901" cy="1398305"/>
      </dsp:txXfrm>
    </dsp:sp>
    <dsp:sp modelId="{C4975EF3-A73B-4076-9731-431DBB03339C}">
      <dsp:nvSpPr>
        <dsp:cNvPr id="0" name=""/>
        <dsp:cNvSpPr/>
      </dsp:nvSpPr>
      <dsp:spPr>
        <a:xfrm>
          <a:off x="830747" y="206860"/>
          <a:ext cx="1538777" cy="1538777"/>
        </a:xfrm>
        <a:prstGeom prst="pieWedg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Scientific discovery and analysis</a:t>
          </a:r>
        </a:p>
      </dsp:txBody>
      <dsp:txXfrm>
        <a:off x="1281444" y="657557"/>
        <a:ext cx="1088080" cy="1088080"/>
      </dsp:txXfrm>
    </dsp:sp>
    <dsp:sp modelId="{1CDD3EB6-F364-431C-93C7-8F53097AFEA9}">
      <dsp:nvSpPr>
        <dsp:cNvPr id="0" name=""/>
        <dsp:cNvSpPr/>
      </dsp:nvSpPr>
      <dsp:spPr>
        <a:xfrm rot="5400000">
          <a:off x="2440600" y="206860"/>
          <a:ext cx="1538777" cy="1538777"/>
        </a:xfrm>
        <a:prstGeom prst="pieWedg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Open Review and research assessment</a:t>
          </a:r>
        </a:p>
      </dsp:txBody>
      <dsp:txXfrm rot="-5400000">
        <a:off x="2440600" y="657557"/>
        <a:ext cx="1088080" cy="1088080"/>
      </dsp:txXfrm>
    </dsp:sp>
    <dsp:sp modelId="{58B9B113-148E-47D3-90AD-AD98ED224E0F}">
      <dsp:nvSpPr>
        <dsp:cNvPr id="0" name=""/>
        <dsp:cNvSpPr/>
      </dsp:nvSpPr>
      <dsp:spPr>
        <a:xfrm rot="10800000">
          <a:off x="2440600" y="1816712"/>
          <a:ext cx="1538777" cy="1538777"/>
        </a:xfrm>
        <a:prstGeom prst="pieWedg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Know-ledge dissemi-nation and outreach</a:t>
          </a:r>
        </a:p>
      </dsp:txBody>
      <dsp:txXfrm rot="10800000">
        <a:off x="2440600" y="1816712"/>
        <a:ext cx="1088080" cy="1088080"/>
      </dsp:txXfrm>
    </dsp:sp>
    <dsp:sp modelId="{DAEE21D4-8095-4767-A46B-5F7ADBE14CBA}">
      <dsp:nvSpPr>
        <dsp:cNvPr id="0" name=""/>
        <dsp:cNvSpPr/>
      </dsp:nvSpPr>
      <dsp:spPr>
        <a:xfrm rot="16200000">
          <a:off x="830747" y="1816712"/>
          <a:ext cx="1538777" cy="1538777"/>
        </a:xfrm>
        <a:prstGeom prst="pieWedg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Open research agenda</a:t>
          </a:r>
        </a:p>
      </dsp:txBody>
      <dsp:txXfrm rot="5400000">
        <a:off x="1281444" y="1816712"/>
        <a:ext cx="1088080" cy="1088080"/>
      </dsp:txXfrm>
    </dsp:sp>
    <dsp:sp modelId="{16D19B23-F8C0-4F3A-BE56-58188FB07B94}">
      <dsp:nvSpPr>
        <dsp:cNvPr id="0" name=""/>
        <dsp:cNvSpPr/>
      </dsp:nvSpPr>
      <dsp:spPr>
        <a:xfrm>
          <a:off x="2139419" y="1461336"/>
          <a:ext cx="531286" cy="461988"/>
        </a:xfrm>
        <a:prstGeom prst="circular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84DAFD1-739B-4D28-AAFA-D8259C33EAD3}">
      <dsp:nvSpPr>
        <dsp:cNvPr id="0" name=""/>
        <dsp:cNvSpPr/>
      </dsp:nvSpPr>
      <dsp:spPr>
        <a:xfrm rot="10800000">
          <a:off x="2139419" y="1639024"/>
          <a:ext cx="531286" cy="461988"/>
        </a:xfrm>
        <a:prstGeom prst="circular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smtClean="0"/>
              <a:t>8/2/2021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5712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sche 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dirty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smtClean="0"/>
              <a:t>8/2/2021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0660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smtClean="0"/>
              <a:t>8/2/2021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26012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smtClean="0"/>
              <a:t>8/2/2021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260629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smtClean="0"/>
              <a:t>8/2/2021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00317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smtClean="0"/>
              <a:t>8/2/2021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06732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Afbeelding-ko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dirty="0"/>
              <a:t>Klik op het pictogram als u een afbeelding wilt toevoegen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dirty="0"/>
              <a:t>Klik op het pictogram als u een afbeelding wilt toevoegen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dirty="0"/>
              <a:t>Klik op het pictogram als u een afbeelding wilt toevoegen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smtClean="0"/>
              <a:t>8/2/2021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2092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smtClean="0"/>
              <a:t>8/2/2021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42900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smtClean="0"/>
              <a:t>8/2/2021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772939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+ Content + Pictur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A2727-FBF1-984E-9239-4BAB3A5D33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4"/>
            <a:ext cx="5319713" cy="1062000"/>
          </a:xfrm>
        </p:spPr>
        <p:txBody>
          <a:bodyPr anchor="ctr"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C0BDD2-30F9-E04F-9DAC-5808F55265F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1728788"/>
            <a:ext cx="5319713" cy="4700587"/>
          </a:xfrm>
        </p:spPr>
        <p:txBody>
          <a:bodyPr>
            <a:normAutofit/>
          </a:bodyPr>
          <a:lstStyle>
            <a:lvl1pPr marL="228600" indent="-228600">
              <a:buFont typeface="Arial" panose="020B0604020202020204" pitchFamily="34" charset="0"/>
              <a:buChar char="•"/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7958F456-746B-704E-99F1-A49C16D36CC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391275" y="0"/>
            <a:ext cx="4962525" cy="6858000"/>
          </a:xfrm>
          <a:ln w="38100">
            <a:solidFill>
              <a:srgbClr val="97645E"/>
            </a:solidFill>
          </a:ln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29483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smtClean="0"/>
              <a:t>8/2/2021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3916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smtClean="0"/>
              <a:t>8/2/2021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2438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smtClean="0"/>
              <a:t>8/2/2021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134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smtClean="0"/>
              <a:t>8/2/2021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0487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smtClean="0"/>
              <a:t>8/2/2021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9498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smtClean="0"/>
              <a:t>8/2/2021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1518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smtClean="0"/>
              <a:t>8/2/2021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643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dirty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smtClean="0"/>
              <a:t>8/2/2021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0201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20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smtClean="0"/>
              <a:t>8/2/2021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934931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  <p:sldLayoutId id="2147483687" r:id="rId18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9C4B48-45AE-4538-9CA4-579BF6A544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674" y="1485899"/>
            <a:ext cx="7762875" cy="2743201"/>
          </a:xfrm>
        </p:spPr>
        <p:txBody>
          <a:bodyPr/>
          <a:lstStyle/>
          <a:p>
            <a:r>
              <a:rPr lang="en-GB" dirty="0"/>
              <a:t>Institutional Change for Responsible Innovation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AD94E814-286D-4438-8D7F-C4758228D4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4229100"/>
            <a:ext cx="7829549" cy="1282626"/>
          </a:xfrm>
        </p:spPr>
        <p:txBody>
          <a:bodyPr>
            <a:normAutofit/>
          </a:bodyPr>
          <a:lstStyle/>
          <a:p>
            <a:pPr algn="ctr"/>
            <a:r>
              <a:rPr lang="en-GB" sz="3600" dirty="0"/>
              <a:t>Establishing national and planetary public goods</a:t>
            </a:r>
          </a:p>
        </p:txBody>
      </p:sp>
      <p:sp>
        <p:nvSpPr>
          <p:cNvPr id="4" name="Rechthoek 3">
            <a:extLst>
              <a:ext uri="{FF2B5EF4-FFF2-40B4-BE49-F238E27FC236}">
                <a16:creationId xmlns:a16="http://schemas.microsoft.com/office/drawing/2014/main" id="{FEE8706D-A5FE-4E9B-BF60-2580CE23F9C7}"/>
              </a:ext>
            </a:extLst>
          </p:cNvPr>
          <p:cNvSpPr/>
          <p:nvPr/>
        </p:nvSpPr>
        <p:spPr>
          <a:xfrm>
            <a:off x="7909960" y="0"/>
            <a:ext cx="4282040" cy="67381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i="1" dirty="0">
              <a:solidFill>
                <a:srgbClr val="613622"/>
              </a:solidFill>
            </a:endParaRPr>
          </a:p>
          <a:p>
            <a:endParaRPr lang="en-GB" i="1" dirty="0">
              <a:solidFill>
                <a:srgbClr val="613622"/>
              </a:solidFill>
            </a:endParaRPr>
          </a:p>
          <a:p>
            <a:endParaRPr lang="en-GB" i="1" dirty="0">
              <a:solidFill>
                <a:srgbClr val="613622"/>
              </a:solidFill>
            </a:endParaRPr>
          </a:p>
          <a:p>
            <a:endParaRPr lang="en-GB" i="1" dirty="0">
              <a:solidFill>
                <a:srgbClr val="613622"/>
              </a:solidFill>
            </a:endParaRPr>
          </a:p>
          <a:p>
            <a:endParaRPr lang="en-GB" i="1" dirty="0">
              <a:solidFill>
                <a:srgbClr val="613622"/>
              </a:solidFill>
            </a:endParaRPr>
          </a:p>
          <a:p>
            <a:endParaRPr lang="en-GB" sz="2400" i="1" dirty="0">
              <a:solidFill>
                <a:srgbClr val="613622"/>
              </a:solidFill>
            </a:endParaRPr>
          </a:p>
          <a:p>
            <a:endParaRPr lang="en-GB" sz="2400" i="1" dirty="0">
              <a:solidFill>
                <a:srgbClr val="613622"/>
              </a:solidFill>
            </a:endParaRPr>
          </a:p>
          <a:p>
            <a:r>
              <a:rPr lang="en-GB" sz="2200" i="1" dirty="0">
                <a:solidFill>
                  <a:srgbClr val="613622"/>
                </a:solidFill>
              </a:rPr>
              <a:t>Dr.Dr.phil. René von Schomberg</a:t>
            </a:r>
          </a:p>
          <a:p>
            <a:endParaRPr lang="en-GB" sz="2400" i="1" dirty="0">
              <a:solidFill>
                <a:srgbClr val="613622"/>
              </a:solidFill>
            </a:endParaRPr>
          </a:p>
          <a:p>
            <a:r>
              <a:rPr lang="en-GB" sz="2200" dirty="0">
                <a:solidFill>
                  <a:srgbClr val="613622"/>
                </a:solidFill>
              </a:rPr>
              <a:t>European Commission</a:t>
            </a:r>
          </a:p>
          <a:p>
            <a:endParaRPr lang="en-GB" sz="2400" i="1" dirty="0">
              <a:solidFill>
                <a:srgbClr val="613622"/>
              </a:solidFill>
            </a:endParaRPr>
          </a:p>
          <a:p>
            <a:r>
              <a:rPr lang="en-GB" sz="2200" dirty="0">
                <a:solidFill>
                  <a:srgbClr val="613622"/>
                </a:solidFill>
              </a:rPr>
              <a:t>Guest-Professor, Technical University Darmstadt, Germany (and sometimes </a:t>
            </a:r>
            <a:r>
              <a:rPr lang="en-GB" sz="2200">
                <a:solidFill>
                  <a:srgbClr val="613622"/>
                </a:solidFill>
              </a:rPr>
              <a:t>elsewhere)</a:t>
            </a:r>
            <a:endParaRPr lang="en-GB" sz="2200" dirty="0">
              <a:solidFill>
                <a:srgbClr val="613622"/>
              </a:solidFill>
            </a:endParaRPr>
          </a:p>
        </p:txBody>
      </p:sp>
      <p:pic>
        <p:nvPicPr>
          <p:cNvPr id="5" name="Picture 7">
            <a:extLst>
              <a:ext uri="{FF2B5EF4-FFF2-40B4-BE49-F238E27FC236}">
                <a16:creationId xmlns:a16="http://schemas.microsoft.com/office/drawing/2014/main" id="{CFCE276E-AC71-4ECC-A6AC-F81958BA50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1025" y="119836"/>
            <a:ext cx="3581400" cy="27662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95982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5943" y="326571"/>
            <a:ext cx="11550284" cy="1423852"/>
          </a:xfrm>
        </p:spPr>
        <p:txBody>
          <a:bodyPr/>
          <a:lstStyle/>
          <a:p>
            <a:r>
              <a:rPr lang="en-GB" dirty="0"/>
              <a:t>The Rationale of Open Science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943" y="2695575"/>
            <a:ext cx="11550284" cy="3261087"/>
          </a:xfrm>
        </p:spPr>
        <p:txBody>
          <a:bodyPr/>
          <a:lstStyle/>
          <a:p>
            <a:r>
              <a:rPr lang="en-US" sz="2800" dirty="0"/>
              <a:t>Open scholarship is defined as (Von Schomberg, 2019, In International Handbook on Responsible Innovation. A Global Resource):</a:t>
            </a:r>
          </a:p>
          <a:p>
            <a:endParaRPr lang="en-US" sz="2800" dirty="0"/>
          </a:p>
          <a:p>
            <a:r>
              <a:rPr lang="en-US" sz="2800" dirty="0"/>
              <a:t>“sharing knowledge and data as early as possible in the research process in open collaboration with all relevant knowledge actors”</a:t>
            </a:r>
          </a:p>
          <a:p>
            <a:r>
              <a:rPr lang="en-US" sz="2800" dirty="0"/>
              <a:t>Implications: openness to knowledge sources and knowledge actors</a:t>
            </a:r>
            <a:endParaRPr lang="pl-PL" sz="28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37040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0"/>
            <a:ext cx="12192000" cy="1427123"/>
          </a:xfrm>
        </p:spPr>
        <p:txBody>
          <a:bodyPr>
            <a:normAutofit/>
          </a:bodyPr>
          <a:lstStyle/>
          <a:p>
            <a:pPr algn="ctr"/>
            <a:r>
              <a:rPr lang="en-GB" sz="3200" dirty="0"/>
              <a:t>Open Research and Scholarship: sharing knowledge/data as early as possible with all knowledge actors (Von Schomberg, 2019)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844046" y="3654865"/>
            <a:ext cx="8870004" cy="4700587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3005846" y="1926077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 dirty="0"/>
          </a:p>
        </p:txBody>
      </p:sp>
      <p:graphicFrame>
        <p:nvGraphicFramePr>
          <p:cNvPr id="9" name="Diagram 8"/>
          <p:cNvGraphicFramePr/>
          <p:nvPr/>
        </p:nvGraphicFramePr>
        <p:xfrm>
          <a:off x="3229583" y="1926077"/>
          <a:ext cx="4810125" cy="3562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484094" y="5884676"/>
            <a:ext cx="16612008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GB" sz="2800" dirty="0"/>
              <a:t>Open Science is making science more efficient, reliable and </a:t>
            </a:r>
          </a:p>
          <a:p>
            <a:r>
              <a:rPr lang="en-GB" sz="2800" dirty="0"/>
              <a:t>responsive to societal challenges : Why not apply to all SDG’s</a:t>
            </a:r>
          </a:p>
        </p:txBody>
      </p:sp>
    </p:spTree>
    <p:extLst>
      <p:ext uri="{BB962C8B-B14F-4D97-AF65-F5344CB8AC3E}">
        <p14:creationId xmlns:p14="http://schemas.microsoft.com/office/powerpoint/2010/main" val="4114042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801DE67-8CF3-4B94-84F9-1F8167B973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676" y="0"/>
            <a:ext cx="12125324" cy="1285876"/>
          </a:xfrm>
        </p:spPr>
        <p:txBody>
          <a:bodyPr>
            <a:normAutofit/>
          </a:bodyPr>
          <a:lstStyle/>
          <a:p>
            <a:r>
              <a:rPr lang="en-US" i="1" dirty="0"/>
              <a:t>	T</a:t>
            </a:r>
            <a:r>
              <a:rPr lang="en-US" dirty="0"/>
              <a:t>owards a new </a:t>
            </a:r>
            <a:r>
              <a:rPr lang="en-US" i="1" dirty="0"/>
              <a:t>modus operandi </a:t>
            </a:r>
            <a:r>
              <a:rPr lang="en-US" dirty="0"/>
              <a:t>for Science:				A</a:t>
            </a:r>
            <a:r>
              <a:rPr lang="en-US" i="1" dirty="0"/>
              <a:t> necessary, yet insufficient condition for RRI</a:t>
            </a:r>
            <a:endParaRPr lang="en-GB" i="1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6EA8450-7DA2-452F-B32D-E3C36B1007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60DFBCC-6A47-4679-9C3F-E912E2E7CA8E}"/>
              </a:ext>
            </a:extLst>
          </p:cNvPr>
          <p:cNvSpPr txBox="1">
            <a:spLocks/>
          </p:cNvSpPr>
          <p:nvPr/>
        </p:nvSpPr>
        <p:spPr>
          <a:xfrm>
            <a:off x="242452" y="250520"/>
            <a:ext cx="11863824" cy="9496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i="1" dirty="0"/>
              <a:t> </a:t>
            </a:r>
            <a:endParaRPr lang="en-GB" dirty="0"/>
          </a:p>
        </p:txBody>
      </p:sp>
      <p:graphicFrame>
        <p:nvGraphicFramePr>
          <p:cNvPr id="5" name="Table 3">
            <a:extLst>
              <a:ext uri="{FF2B5EF4-FFF2-40B4-BE49-F238E27FC236}">
                <a16:creationId xmlns:a16="http://schemas.microsoft.com/office/drawing/2014/main" id="{F714EF09-C8C6-4E55-8034-7168FD368760}"/>
              </a:ext>
            </a:extLst>
          </p:cNvPr>
          <p:cNvGraphicFramePr>
            <a:graphicFrameLocks noGrp="1"/>
          </p:cNvGraphicFramePr>
          <p:nvPr/>
        </p:nvGraphicFramePr>
        <p:xfrm>
          <a:off x="66676" y="1352549"/>
          <a:ext cx="12039600" cy="54916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68487">
                  <a:extLst>
                    <a:ext uri="{9D8B030D-6E8A-4147-A177-3AD203B41FA5}">
                      <a16:colId xmlns:a16="http://schemas.microsoft.com/office/drawing/2014/main" val="2911805857"/>
                    </a:ext>
                  </a:extLst>
                </a:gridCol>
                <a:gridCol w="2267239">
                  <a:extLst>
                    <a:ext uri="{9D8B030D-6E8A-4147-A177-3AD203B41FA5}">
                      <a16:colId xmlns:a16="http://schemas.microsoft.com/office/drawing/2014/main" val="894973006"/>
                    </a:ext>
                  </a:extLst>
                </a:gridCol>
                <a:gridCol w="4092438">
                  <a:extLst>
                    <a:ext uri="{9D8B030D-6E8A-4147-A177-3AD203B41FA5}">
                      <a16:colId xmlns:a16="http://schemas.microsoft.com/office/drawing/2014/main" val="1675768619"/>
                    </a:ext>
                  </a:extLst>
                </a:gridCol>
                <a:gridCol w="2011436">
                  <a:extLst>
                    <a:ext uri="{9D8B030D-6E8A-4147-A177-3AD203B41FA5}">
                      <a16:colId xmlns:a16="http://schemas.microsoft.com/office/drawing/2014/main" val="1616836603"/>
                    </a:ext>
                  </a:extLst>
                </a:gridCol>
              </a:tblGrid>
              <a:tr h="591145">
                <a:tc gridSpan="2">
                  <a:txBody>
                    <a:bodyPr/>
                    <a:lstStyle/>
                    <a:p>
                      <a:endParaRPr lang="en-GB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GB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1435440"/>
                  </a:ext>
                </a:extLst>
              </a:tr>
              <a:tr h="906422">
                <a:tc gridSpan="2">
                  <a:txBody>
                    <a:bodyPr/>
                    <a:lstStyle/>
                    <a:p>
                      <a:endParaRPr lang="en-GB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GB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3952831"/>
                  </a:ext>
                </a:extLst>
              </a:tr>
              <a:tr h="906422">
                <a:tc gridSpan="2">
                  <a:txBody>
                    <a:bodyPr/>
                    <a:lstStyle/>
                    <a:p>
                      <a:endParaRPr lang="en-GB" sz="2000" i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GB" sz="2000" i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3726141"/>
                  </a:ext>
                </a:extLst>
              </a:tr>
              <a:tr h="906422">
                <a:tc gridSpan="2">
                  <a:txBody>
                    <a:bodyPr/>
                    <a:lstStyle/>
                    <a:p>
                      <a:endParaRPr lang="en-GB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GB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0181792"/>
                  </a:ext>
                </a:extLst>
              </a:tr>
              <a:tr h="2181288"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8745905"/>
                  </a:ext>
                </a:extLst>
              </a:tr>
            </a:tbl>
          </a:graphicData>
        </a:graphic>
      </p:graphicFrame>
      <p:graphicFrame>
        <p:nvGraphicFramePr>
          <p:cNvPr id="6" name="Tabel 5">
            <a:extLst>
              <a:ext uri="{FF2B5EF4-FFF2-40B4-BE49-F238E27FC236}">
                <a16:creationId xmlns:a16="http://schemas.microsoft.com/office/drawing/2014/main" id="{9AC146BD-89D6-47A7-8B2F-B8EE72CED1B6}"/>
              </a:ext>
            </a:extLst>
          </p:cNvPr>
          <p:cNvGraphicFramePr>
            <a:graphicFrameLocks noGrp="1"/>
          </p:cNvGraphicFramePr>
          <p:nvPr/>
        </p:nvGraphicFramePr>
        <p:xfrm>
          <a:off x="85724" y="1352548"/>
          <a:ext cx="5943599" cy="55784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8098">
                  <a:extLst>
                    <a:ext uri="{9D8B030D-6E8A-4147-A177-3AD203B41FA5}">
                      <a16:colId xmlns:a16="http://schemas.microsoft.com/office/drawing/2014/main" val="3072690680"/>
                    </a:ext>
                  </a:extLst>
                </a:gridCol>
                <a:gridCol w="2695501">
                  <a:extLst>
                    <a:ext uri="{9D8B030D-6E8A-4147-A177-3AD203B41FA5}">
                      <a16:colId xmlns:a16="http://schemas.microsoft.com/office/drawing/2014/main" val="1787644641"/>
                    </a:ext>
                  </a:extLst>
                </a:gridCol>
              </a:tblGrid>
              <a:tr h="567510">
                <a:tc gridSpan="2">
                  <a:txBody>
                    <a:bodyPr/>
                    <a:lstStyle/>
                    <a:p>
                      <a:r>
                        <a:rPr lang="en-GB" sz="2300" dirty="0"/>
                        <a:t>Current</a:t>
                      </a:r>
                      <a:r>
                        <a:rPr lang="en-GB" sz="2300" baseline="0" dirty="0"/>
                        <a:t>  System (dominant)</a:t>
                      </a:r>
                      <a:endParaRPr lang="en-GB" sz="2300" dirty="0"/>
                    </a:p>
                  </a:txBody>
                  <a:tcPr marL="86745" marR="86745" marT="43373" marB="43373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5996579"/>
                  </a:ext>
                </a:extLst>
              </a:tr>
              <a:tr h="864201">
                <a:tc gridSpan="2">
                  <a:txBody>
                    <a:bodyPr/>
                    <a:lstStyle/>
                    <a:p>
                      <a:r>
                        <a:rPr lang="en-GB" sz="1900" baseline="0" dirty="0"/>
                        <a:t>Rewarding i</a:t>
                      </a:r>
                      <a:r>
                        <a:rPr lang="en-GB" sz="1900" dirty="0"/>
                        <a:t>ndividual </a:t>
                      </a:r>
                      <a:r>
                        <a:rPr lang="en-GB" sz="1900" baseline="0" dirty="0"/>
                        <a:t>competing scientists - gaining scientific prestige</a:t>
                      </a:r>
                      <a:endParaRPr lang="en-GB" sz="1900" dirty="0"/>
                    </a:p>
                  </a:txBody>
                  <a:tcPr marL="86745" marR="86745" marT="43373" marB="43373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024067"/>
                  </a:ext>
                </a:extLst>
              </a:tr>
              <a:tr h="950979">
                <a:tc gridSpan="2">
                  <a:txBody>
                    <a:bodyPr/>
                    <a:lstStyle/>
                    <a:p>
                      <a:r>
                        <a:rPr lang="en-GB" sz="1900" dirty="0"/>
                        <a:t>Publish as much</a:t>
                      </a:r>
                      <a:r>
                        <a:rPr lang="en-GB" sz="1900" baseline="0" dirty="0"/>
                        <a:t> and as fast as possible: (</a:t>
                      </a:r>
                      <a:r>
                        <a:rPr lang="en-GB" sz="1900" i="1" baseline="0" dirty="0"/>
                        <a:t>publish or perish!)</a:t>
                      </a:r>
                      <a:endParaRPr lang="en-GB" sz="1900" i="1" dirty="0"/>
                    </a:p>
                  </a:txBody>
                  <a:tcPr marL="86745" marR="86745" marT="43373" marB="43373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8304150"/>
                  </a:ext>
                </a:extLst>
              </a:tr>
              <a:tr h="1110731">
                <a:tc gridSpan="2">
                  <a:txBody>
                    <a:bodyPr/>
                    <a:lstStyle/>
                    <a:p>
                      <a:r>
                        <a:rPr lang="en-GB" sz="1900" baseline="0" dirty="0"/>
                        <a:t>Excellence as a self-referential criterion</a:t>
                      </a:r>
                      <a:endParaRPr lang="en-GB" sz="1900" dirty="0"/>
                    </a:p>
                  </a:txBody>
                  <a:tcPr marL="86745" marR="86745" marT="43373" marB="43373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9939782"/>
                  </a:ext>
                </a:extLst>
              </a:tr>
              <a:tr h="2085057">
                <a:tc>
                  <a:txBody>
                    <a:bodyPr/>
                    <a:lstStyle/>
                    <a:p>
                      <a:r>
                        <a:rPr lang="en-GB" sz="1900" dirty="0"/>
                        <a:t>Incentivises</a:t>
                      </a:r>
                      <a:r>
                        <a:rPr lang="en-GB" sz="1900" baseline="0" dirty="0"/>
                        <a:t> researchers to </a:t>
                      </a:r>
                      <a:r>
                        <a:rPr lang="en-GB" sz="1900" i="1" baseline="0" dirty="0"/>
                        <a:t>produce specific outputs </a:t>
                      </a:r>
                      <a:r>
                        <a:rPr lang="en-GB" sz="1900" baseline="0" dirty="0"/>
                        <a:t>(mainly publications)</a:t>
                      </a:r>
                      <a:endParaRPr lang="en-GB" sz="1900" dirty="0"/>
                    </a:p>
                  </a:txBody>
                  <a:tcPr marL="86745" marR="86745" marT="43373" marB="43373"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Us</a:t>
                      </a:r>
                      <a:r>
                        <a:rPr lang="en-GB" sz="1900" baseline="0" dirty="0"/>
                        <a:t>e of q</a:t>
                      </a:r>
                      <a:r>
                        <a:rPr lang="en-GB" sz="1900" dirty="0"/>
                        <a:t>uantitative</a:t>
                      </a:r>
                      <a:r>
                        <a:rPr lang="en-GB" sz="1900" baseline="0" dirty="0"/>
                        <a:t> metrics to ‘measure’ quality and productivity</a:t>
                      </a:r>
                      <a:endParaRPr lang="en-GB" sz="1900" dirty="0"/>
                    </a:p>
                  </a:txBody>
                  <a:tcPr marL="86745" marR="86745" marT="43373" marB="43373"/>
                </a:tc>
                <a:extLst>
                  <a:ext uri="{0D108BD9-81ED-4DB2-BD59-A6C34878D82A}">
                    <a16:rowId xmlns:a16="http://schemas.microsoft.com/office/drawing/2014/main" val="3972782259"/>
                  </a:ext>
                </a:extLst>
              </a:tr>
            </a:tbl>
          </a:graphicData>
        </a:graphic>
      </p:graphicFrame>
      <p:graphicFrame>
        <p:nvGraphicFramePr>
          <p:cNvPr id="7" name="Tabel 6">
            <a:extLst>
              <a:ext uri="{FF2B5EF4-FFF2-40B4-BE49-F238E27FC236}">
                <a16:creationId xmlns:a16="http://schemas.microsoft.com/office/drawing/2014/main" id="{555B33DF-35D5-4D13-9C7E-0722CC7F1563}"/>
              </a:ext>
            </a:extLst>
          </p:cNvPr>
          <p:cNvGraphicFramePr>
            <a:graphicFrameLocks noGrp="1"/>
          </p:cNvGraphicFramePr>
          <p:nvPr/>
        </p:nvGraphicFramePr>
        <p:xfrm>
          <a:off x="6029323" y="1352551"/>
          <a:ext cx="6076953" cy="56712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05866">
                  <a:extLst>
                    <a:ext uri="{9D8B030D-6E8A-4147-A177-3AD203B41FA5}">
                      <a16:colId xmlns:a16="http://schemas.microsoft.com/office/drawing/2014/main" val="504468669"/>
                    </a:ext>
                  </a:extLst>
                </a:gridCol>
                <a:gridCol w="2371087">
                  <a:extLst>
                    <a:ext uri="{9D8B030D-6E8A-4147-A177-3AD203B41FA5}">
                      <a16:colId xmlns:a16="http://schemas.microsoft.com/office/drawing/2014/main" val="2031346153"/>
                    </a:ext>
                  </a:extLst>
                </a:gridCol>
              </a:tblGrid>
              <a:tr h="546801">
                <a:tc gridSpan="2">
                  <a:txBody>
                    <a:bodyPr/>
                    <a:lstStyle/>
                    <a:p>
                      <a:r>
                        <a:rPr lang="en-GB" sz="2300" dirty="0"/>
                        <a:t>Open Research and Scholarship</a:t>
                      </a:r>
                    </a:p>
                  </a:txBody>
                  <a:tcPr marL="86745" marR="86745" marT="43373" marB="43373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5970557"/>
                  </a:ext>
                </a:extLst>
              </a:tr>
              <a:tr h="895606">
                <a:tc gridSpan="2">
                  <a:txBody>
                    <a:bodyPr/>
                    <a:lstStyle/>
                    <a:p>
                      <a:r>
                        <a:rPr lang="en-GB" sz="1900" dirty="0"/>
                        <a:t>Rewarding</a:t>
                      </a:r>
                      <a:r>
                        <a:rPr lang="en-GB" sz="1900" baseline="0" dirty="0"/>
                        <a:t> collaboration and sharing to achieve societal impact (e.g. Covid-19)</a:t>
                      </a:r>
                      <a:endParaRPr lang="en-GB" sz="1900" dirty="0"/>
                    </a:p>
                  </a:txBody>
                  <a:tcPr marL="86745" marR="86745" marT="43373" marB="43373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0841892"/>
                  </a:ext>
                </a:extLst>
              </a:tr>
              <a:tr h="930352">
                <a:tc gridSpan="2">
                  <a:txBody>
                    <a:bodyPr/>
                    <a:lstStyle/>
                    <a:p>
                      <a:r>
                        <a:rPr lang="en-GB" sz="1900" dirty="0"/>
                        <a:t>Share knowledge/data as early as possible in open collaboration : </a:t>
                      </a:r>
                      <a:r>
                        <a:rPr lang="en-GB" sz="1900" i="1" dirty="0"/>
                        <a:t>collaborate with open research agenda’s or have no social desirable impact</a:t>
                      </a:r>
                      <a:r>
                        <a:rPr lang="en-GB" sz="1900" dirty="0"/>
                        <a:t>!</a:t>
                      </a:r>
                      <a:endParaRPr lang="en-GB" sz="1900" i="1" dirty="0"/>
                    </a:p>
                  </a:txBody>
                  <a:tcPr marL="86745" marR="86745" marT="43373" marB="43373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8745838"/>
                  </a:ext>
                </a:extLst>
              </a:tr>
              <a:tr h="1069065">
                <a:tc gridSpan="2">
                  <a:txBody>
                    <a:bodyPr/>
                    <a:lstStyle/>
                    <a:p>
                      <a:r>
                        <a:rPr lang="en-GB" sz="1900" dirty="0"/>
                        <a:t>Relative contribution to research missions with a focus on a societal challenge:</a:t>
                      </a:r>
                    </a:p>
                  </a:txBody>
                  <a:tcPr marL="86745" marR="86745" marT="43373" marB="43373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2531076"/>
                  </a:ext>
                </a:extLst>
              </a:tr>
              <a:tr h="2204357">
                <a:tc>
                  <a:txBody>
                    <a:bodyPr/>
                    <a:lstStyle/>
                    <a:p>
                      <a:r>
                        <a:rPr lang="en-GB" sz="1900" dirty="0"/>
                        <a:t>Incentivises</a:t>
                      </a:r>
                      <a:r>
                        <a:rPr lang="en-GB" sz="1900" baseline="0" dirty="0"/>
                        <a:t> researchers to </a:t>
                      </a:r>
                      <a:r>
                        <a:rPr lang="en-GB" sz="1900" i="1" baseline="0" dirty="0"/>
                        <a:t>conduct particular research behaviour: </a:t>
                      </a:r>
                      <a:r>
                        <a:rPr lang="en-GB" sz="1900" baseline="0" dirty="0"/>
                        <a:t>share knowledge/data, collaborate, transnational, transdisciplinary, with all knowledge actors</a:t>
                      </a:r>
                      <a:endParaRPr lang="en-GB" sz="1900" dirty="0"/>
                    </a:p>
                  </a:txBody>
                  <a:tcPr marL="86745" marR="86745" marT="43373" marB="43373"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Relative contribution to a research mission-qualitative assessment of </a:t>
                      </a:r>
                      <a:r>
                        <a:rPr lang="en-GB" i="1" dirty="0"/>
                        <a:t>research behaviour</a:t>
                      </a:r>
                    </a:p>
                  </a:txBody>
                  <a:tcPr marL="86745" marR="86745" marT="43373" marB="43373"/>
                </a:tc>
                <a:extLst>
                  <a:ext uri="{0D108BD9-81ED-4DB2-BD59-A6C34878D82A}">
                    <a16:rowId xmlns:a16="http://schemas.microsoft.com/office/drawing/2014/main" val="21276610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102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92674DA-396E-40F3-A541-2F362457FB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Addressing Market-Failure: </a:t>
            </a:r>
            <a:r>
              <a:rPr lang="en-GB" i="1" dirty="0"/>
              <a:t>We are subject of change rather than agent of change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EAB0D95-1EFA-4067-B93D-FCEDD1A1FF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3875" y="2124076"/>
            <a:ext cx="11334750" cy="4581524"/>
          </a:xfrm>
        </p:spPr>
        <p:txBody>
          <a:bodyPr>
            <a:normAutofit/>
          </a:bodyPr>
          <a:lstStyle/>
          <a:p>
            <a:r>
              <a:rPr lang="en-GB" sz="2800" dirty="0"/>
              <a:t>Responsible innovation constitutes a new paradigm for innovation, in which our social systems institutionalizes collective co-responsibility as a driving force for socially desirable innovation, by giving innovation </a:t>
            </a:r>
            <a:r>
              <a:rPr lang="en-GB" sz="2800" dirty="0">
                <a:solidFill>
                  <a:srgbClr val="FF0000"/>
                </a:solidFill>
              </a:rPr>
              <a:t>a direction </a:t>
            </a:r>
            <a:r>
              <a:rPr lang="en-GB" sz="2800" dirty="0"/>
              <a:t>and whenever possible, shaping its characteristics</a:t>
            </a:r>
          </a:p>
          <a:p>
            <a:endParaRPr lang="en-GB" sz="2800" dirty="0"/>
          </a:p>
          <a:p>
            <a:r>
              <a:rPr lang="en-GB" sz="2800" dirty="0"/>
              <a:t>Addressing Market Failure (</a:t>
            </a:r>
            <a:r>
              <a:rPr lang="en-GB" sz="2800" i="1" dirty="0"/>
              <a:t>and dependence on philanthropists</a:t>
            </a:r>
            <a:r>
              <a:rPr lang="en-GB" sz="2800" dirty="0"/>
              <a:t>): new conditions for the ‘market’: stakeholder commitment, deployment of non-legislative actions, codes of conduct, certification, new innovation standards, new public-private partnerships, </a:t>
            </a:r>
            <a:r>
              <a:rPr lang="en-GB" sz="2800" dirty="0">
                <a:solidFill>
                  <a:srgbClr val="FF0000"/>
                </a:solidFill>
              </a:rPr>
              <a:t>no IPR in RTD </a:t>
            </a:r>
            <a:r>
              <a:rPr lang="en-GB" sz="2800" dirty="0"/>
              <a:t>discovery phase etc</a:t>
            </a:r>
          </a:p>
        </p:txBody>
      </p:sp>
    </p:spTree>
    <p:extLst>
      <p:ext uri="{BB962C8B-B14F-4D97-AF65-F5344CB8AC3E}">
        <p14:creationId xmlns:p14="http://schemas.microsoft.com/office/powerpoint/2010/main" val="1482268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ED2BAA0-00F6-4B25-A6B8-FB2220C17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435492"/>
          </a:xfrm>
        </p:spPr>
        <p:txBody>
          <a:bodyPr>
            <a:normAutofit fontScale="90000"/>
          </a:bodyPr>
          <a:lstStyle/>
          <a:p>
            <a:endParaRPr lang="en-GB" dirty="0"/>
          </a:p>
        </p:txBody>
      </p:sp>
      <p:graphicFrame>
        <p:nvGraphicFramePr>
          <p:cNvPr id="6" name="Tijdelijke aanduiding voor inhoud 5">
            <a:extLst>
              <a:ext uri="{FF2B5EF4-FFF2-40B4-BE49-F238E27FC236}">
                <a16:creationId xmlns:a16="http://schemas.microsoft.com/office/drawing/2014/main" id="{5A25FE64-2A2A-4FD8-8065-19AA6533A42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8363887"/>
              </p:ext>
            </p:extLst>
          </p:nvPr>
        </p:nvGraphicFramePr>
        <p:xfrm>
          <a:off x="0" y="178677"/>
          <a:ext cx="11782097" cy="609349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02069">
                  <a:extLst>
                    <a:ext uri="{9D8B030D-6E8A-4147-A177-3AD203B41FA5}">
                      <a16:colId xmlns:a16="http://schemas.microsoft.com/office/drawing/2014/main" val="2375309201"/>
                    </a:ext>
                  </a:extLst>
                </a:gridCol>
                <a:gridCol w="3331779">
                  <a:extLst>
                    <a:ext uri="{9D8B030D-6E8A-4147-A177-3AD203B41FA5}">
                      <a16:colId xmlns:a16="http://schemas.microsoft.com/office/drawing/2014/main" val="2062701355"/>
                    </a:ext>
                  </a:extLst>
                </a:gridCol>
                <a:gridCol w="4056993">
                  <a:extLst>
                    <a:ext uri="{9D8B030D-6E8A-4147-A177-3AD203B41FA5}">
                      <a16:colId xmlns:a16="http://schemas.microsoft.com/office/drawing/2014/main" val="1971863548"/>
                    </a:ext>
                  </a:extLst>
                </a:gridCol>
                <a:gridCol w="2291256">
                  <a:extLst>
                    <a:ext uri="{9D8B030D-6E8A-4147-A177-3AD203B41FA5}">
                      <a16:colId xmlns:a16="http://schemas.microsoft.com/office/drawing/2014/main" val="1448244744"/>
                    </a:ext>
                  </a:extLst>
                </a:gridCol>
              </a:tblGrid>
              <a:tr h="11223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800" i="1">
                          <a:solidFill>
                            <a:schemeClr val="bg1"/>
                          </a:solidFill>
                          <a:effectLst/>
                        </a:rPr>
                        <a:t>Reflexivity level</a:t>
                      </a:r>
                      <a:endParaRPr lang="nl-NL" sz="1800" i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i="1">
                          <a:solidFill>
                            <a:schemeClr val="bg1"/>
                          </a:solidFill>
                          <a:effectLst/>
                        </a:rPr>
                        <a:t>Normative approach to RRI as process</a:t>
                      </a:r>
                      <a:endParaRPr lang="nl-NL" sz="1800" i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i="1" dirty="0">
                          <a:solidFill>
                            <a:schemeClr val="bg1"/>
                          </a:solidFill>
                          <a:effectLst/>
                        </a:rPr>
                        <a:t>Normative approach  to targets and products</a:t>
                      </a:r>
                      <a:endParaRPr lang="nl-NL" sz="1800" i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800" i="1" dirty="0" err="1">
                          <a:solidFill>
                            <a:schemeClr val="bg1"/>
                          </a:solidFill>
                          <a:effectLst/>
                        </a:rPr>
                        <a:t>Normative</a:t>
                      </a:r>
                      <a:r>
                        <a:rPr lang="nl-NL" sz="1800" i="1" dirty="0">
                          <a:solidFill>
                            <a:schemeClr val="bg1"/>
                          </a:solidFill>
                          <a:effectLst/>
                        </a:rPr>
                        <a:t> approach to governance</a:t>
                      </a:r>
                      <a:endParaRPr lang="nl-NL" sz="1800" i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83297519"/>
                  </a:ext>
                </a:extLst>
              </a:tr>
              <a:tr h="5753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800">
                          <a:solidFill>
                            <a:schemeClr val="tx1"/>
                          </a:solidFill>
                          <a:effectLst/>
                        </a:rPr>
                        <a:t>Theory of RRI</a:t>
                      </a:r>
                      <a:endParaRPr lang="nl-NL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800">
                          <a:effectLst/>
                        </a:rPr>
                        <a:t>Collective co responsibility</a:t>
                      </a:r>
                      <a:endParaRPr lang="nl-NL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800">
                          <a:effectLst/>
                        </a:rPr>
                        <a:t>Public goods</a:t>
                      </a:r>
                      <a:endParaRPr lang="nl-NL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800">
                          <a:effectLst/>
                        </a:rPr>
                        <a:t>Anticipatory governance</a:t>
                      </a:r>
                      <a:endParaRPr lang="nl-NL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32993443"/>
                  </a:ext>
                </a:extLst>
              </a:tr>
              <a:tr h="23454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</a:rPr>
                        <a:t>Implementation in research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dirty="0">
                          <a:effectLst/>
                        </a:rPr>
                        <a:t>Co creation and design of research agenda</a:t>
                      </a:r>
                      <a:endParaRPr lang="nl-NL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>
                          <a:effectLst/>
                        </a:rPr>
                        <a:t>Open, collaborative research, mission oriented research</a:t>
                      </a:r>
                      <a:endParaRPr lang="nl-NL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dirty="0">
                          <a:effectLst/>
                        </a:rPr>
                        <a:t>Employment of foresight, public governance of research, rewards and incentives for researchers</a:t>
                      </a:r>
                      <a:endParaRPr lang="nl-NL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62696974"/>
                  </a:ext>
                </a:extLst>
              </a:tr>
              <a:tr h="20504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</a:rPr>
                        <a:t>Implementation in innovation 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>
                          <a:effectLst/>
                        </a:rPr>
                        <a:t>Co creation design socialy desirable innovation objectives</a:t>
                      </a:r>
                      <a:endParaRPr lang="nl-NL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dirty="0">
                          <a:effectLst/>
                        </a:rPr>
                        <a:t>Open, value driven innovation, value sensitive design, public private partnerships, innovation management </a:t>
                      </a:r>
                      <a:endParaRPr lang="nl-NL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dirty="0">
                          <a:effectLst/>
                        </a:rPr>
                        <a:t>Public governance of economy, transition management to sustainability </a:t>
                      </a:r>
                      <a:endParaRPr lang="nl-NL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984088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57774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810000" y="-85195261"/>
            <a:ext cx="4572000" cy="364715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sz="1050" dirty="0">
                <a:latin typeface="FreeSerifBold"/>
              </a:rPr>
              <a:t>International Handbook on Responsible Innovation</a:t>
            </a:r>
          </a:p>
          <a:p>
            <a:r>
              <a:rPr lang="en-GB" sz="1050" i="1" dirty="0">
                <a:latin typeface="FreeSerif"/>
              </a:rPr>
              <a:t>A Global Resource</a:t>
            </a:r>
          </a:p>
          <a:p>
            <a:r>
              <a:rPr lang="en-US" sz="1050" i="1" dirty="0">
                <a:latin typeface="FreeSerif"/>
              </a:rPr>
              <a:t>Edited by René von Schomberg, Directorate General for Research and</a:t>
            </a:r>
          </a:p>
          <a:p>
            <a:r>
              <a:rPr lang="en-GB" sz="1050" i="1" dirty="0">
                <a:latin typeface="FreeSerif"/>
              </a:rPr>
              <a:t>Innovation, European Commission, Belgium and Guest Professor ,Technical</a:t>
            </a:r>
          </a:p>
          <a:p>
            <a:r>
              <a:rPr lang="en-US" sz="1050" i="1" dirty="0">
                <a:latin typeface="FreeSerif"/>
              </a:rPr>
              <a:t>University Darmstadt, Germany and Jonathan Hankins, The Bassetti</a:t>
            </a:r>
          </a:p>
          <a:p>
            <a:r>
              <a:rPr lang="en-GB" sz="1050" i="1" dirty="0">
                <a:latin typeface="FreeSerif"/>
              </a:rPr>
              <a:t>Foundation, Italy</a:t>
            </a:r>
          </a:p>
          <a:p>
            <a:r>
              <a:rPr lang="en-US" sz="1050" i="1" dirty="0">
                <a:latin typeface="FreeSerif"/>
              </a:rPr>
              <a:t>The Handbook constitutes a global resource for the fast growing</a:t>
            </a:r>
          </a:p>
          <a:p>
            <a:r>
              <a:rPr lang="en-US" sz="1050" i="1" dirty="0">
                <a:latin typeface="FreeSerif"/>
              </a:rPr>
              <a:t>interdisciplinary research and policy communities addressing the challenge of</a:t>
            </a:r>
          </a:p>
          <a:p>
            <a:r>
              <a:rPr lang="en-US" sz="1050" i="1" dirty="0">
                <a:latin typeface="FreeSerif"/>
              </a:rPr>
              <a:t>driving innovation towards socially desirable outcomes. This book brings</a:t>
            </a:r>
          </a:p>
          <a:p>
            <a:r>
              <a:rPr lang="en-US" sz="1050" i="1" dirty="0">
                <a:latin typeface="FreeSerif"/>
              </a:rPr>
              <a:t>together well-known authors from the US, Europe and Asia who develop</a:t>
            </a:r>
          </a:p>
          <a:p>
            <a:r>
              <a:rPr lang="en-US" sz="1050" i="1" dirty="0">
                <a:latin typeface="FreeSerif"/>
              </a:rPr>
              <a:t>conceptual and regional perspectives on responsible innovation as well as</a:t>
            </a:r>
          </a:p>
          <a:p>
            <a:r>
              <a:rPr lang="en-US" sz="1050" i="1" dirty="0">
                <a:latin typeface="FreeSerif"/>
              </a:rPr>
              <a:t>exploring the prospects for further implementation of responsible innovation in</a:t>
            </a:r>
          </a:p>
          <a:p>
            <a:r>
              <a:rPr lang="en-US" sz="1050" i="1" dirty="0">
                <a:latin typeface="FreeSerif"/>
              </a:rPr>
              <a:t>emerging technological practices ranging from agriculture and medicine, to nanotechnology and robotics.</a:t>
            </a:r>
          </a:p>
          <a:p>
            <a:r>
              <a:rPr lang="en-US" sz="1050" i="1" dirty="0">
                <a:latin typeface="FreeSerif"/>
              </a:rPr>
              <a:t>The emphasis is on the socio-economic and normative dimensions of innovation including issues of social</a:t>
            </a:r>
          </a:p>
          <a:p>
            <a:r>
              <a:rPr lang="en-GB" sz="1050" i="1" dirty="0">
                <a:latin typeface="FreeSerif"/>
              </a:rPr>
              <a:t>risk and sustainability.</a:t>
            </a:r>
          </a:p>
          <a:p>
            <a:r>
              <a:rPr lang="en-US" sz="1050" i="1" dirty="0">
                <a:latin typeface="FreeSerif"/>
              </a:rPr>
              <a:t>‘After 75 years of unprecedentedly</a:t>
            </a:r>
            <a:endParaRPr lang="en-GB" sz="1050" dirty="0"/>
          </a:p>
        </p:txBody>
      </p:sp>
      <p:sp>
        <p:nvSpPr>
          <p:cNvPr id="7" name="TextBox 6"/>
          <p:cNvSpPr txBox="1"/>
          <p:nvPr/>
        </p:nvSpPr>
        <p:spPr>
          <a:xfrm>
            <a:off x="485193" y="5551714"/>
            <a:ext cx="1127137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i="1" dirty="0"/>
              <a:t>The International Handbook of </a:t>
            </a:r>
            <a:r>
              <a:rPr lang="en-US" sz="2000" i="1" dirty="0"/>
              <a:t>Responsible Innovation is thus a guidebook for a shift in stance toward collective accountability for the products and consequences of our own ingenuity.’</a:t>
            </a:r>
          </a:p>
          <a:p>
            <a:r>
              <a:rPr lang="en-US" sz="2000" i="1" dirty="0"/>
              <a:t>– Daniel Sarewitz, Arizona State University, US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0760E42F-62A0-45EF-9714-8B77AFFE74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4753" y="108497"/>
            <a:ext cx="10596282" cy="5270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73897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715" y="501162"/>
            <a:ext cx="11649808" cy="1583670"/>
          </a:xfrm>
        </p:spPr>
        <p:txBody>
          <a:bodyPr/>
          <a:lstStyle/>
          <a:p>
            <a:pPr algn="ctr"/>
            <a:r>
              <a:rPr lang="en-GB" altLang="en-US" dirty="0"/>
              <a:t>renevonschomberg.wordpress.com</a:t>
            </a:r>
            <a:endParaRPr lang="en-GB" dirty="0"/>
          </a:p>
        </p:txBody>
      </p:sp>
      <p:pic>
        <p:nvPicPr>
          <p:cNvPr id="10" name="Tijdelijke aanduiding voor inhoud 9" descr="Afbeelding met buiten, bloem, boom&#10;&#10;Automatisch gegenereerde beschrijving">
            <a:extLst>
              <a:ext uri="{FF2B5EF4-FFF2-40B4-BE49-F238E27FC236}">
                <a16:creationId xmlns:a16="http://schemas.microsoft.com/office/drawing/2014/main" id="{4C74792D-AF43-4871-A1AC-D393C3B0C67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67158" y="2204720"/>
            <a:ext cx="9523740" cy="2884646"/>
          </a:xfrm>
        </p:spPr>
      </p:pic>
      <p:sp>
        <p:nvSpPr>
          <p:cNvPr id="5" name="TextBox 4"/>
          <p:cNvSpPr txBox="1"/>
          <p:nvPr/>
        </p:nvSpPr>
        <p:spPr>
          <a:xfrm>
            <a:off x="228600" y="5000624"/>
            <a:ext cx="1151792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/>
              <a:t>On Responsible Innovation, open science and ethics: please send me your comments!</a:t>
            </a:r>
          </a:p>
          <a:p>
            <a:pPr algn="ctr"/>
            <a:r>
              <a:rPr lang="en-GB" sz="3600" i="1" dirty="0">
                <a:solidFill>
                  <a:schemeClr val="bg1"/>
                </a:solidFill>
              </a:rPr>
              <a:t>Thanks for your attention</a:t>
            </a:r>
          </a:p>
        </p:txBody>
      </p:sp>
    </p:spTree>
    <p:extLst>
      <p:ext uri="{BB962C8B-B14F-4D97-AF65-F5344CB8AC3E}">
        <p14:creationId xmlns:p14="http://schemas.microsoft.com/office/powerpoint/2010/main" val="3264097028"/>
      </p:ext>
    </p:extLst>
  </p:cSld>
  <p:clrMapOvr>
    <a:masterClrMapping/>
  </p:clrMapOvr>
</p:sld>
</file>

<file path=ppt/theme/theme1.xml><?xml version="1.0" encoding="utf-8"?>
<a:theme xmlns:a="http://schemas.openxmlformats.org/drawingml/2006/main" name="Berlijn">
  <a:themeElements>
    <a:clrScheme name="Berlijn">
      <a:dk1>
        <a:sysClr val="windowText" lastClr="000000"/>
      </a:dk1>
      <a:lt1>
        <a:sysClr val="window" lastClr="FFFFFF"/>
      </a:lt1>
      <a:dk2>
        <a:srgbClr val="1F8094"/>
      </a:dk2>
      <a:lt2>
        <a:srgbClr val="E7E6E6"/>
      </a:lt2>
      <a:accent1>
        <a:srgbClr val="39CDE7"/>
      </a:accent1>
      <a:accent2>
        <a:srgbClr val="60DE72"/>
      </a:accent2>
      <a:accent3>
        <a:srgbClr val="DDCC64"/>
      </a:accent3>
      <a:accent4>
        <a:srgbClr val="F49D50"/>
      </a:accent4>
      <a:accent5>
        <a:srgbClr val="E44951"/>
      </a:accent5>
      <a:accent6>
        <a:srgbClr val="D666F9"/>
      </a:accent6>
      <a:hlink>
        <a:srgbClr val="4BF7ED"/>
      </a:hlink>
      <a:folHlink>
        <a:srgbClr val="95E9F4"/>
      </a:folHlink>
    </a:clrScheme>
    <a:fontScheme name="Berlij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j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7DC10E3-4FF5-456B-A359-A0F378C1E5FB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B9FA8CD468AF24F8F790BB7A06E8581" ma:contentTypeVersion="16" ma:contentTypeDescription="Opret et nyt dokument." ma:contentTypeScope="" ma:versionID="1c7c31c7d3c61881f0d3899536f87ea5">
  <xsd:schema xmlns:xsd="http://www.w3.org/2001/XMLSchema" xmlns:xs="http://www.w3.org/2001/XMLSchema" xmlns:p="http://schemas.microsoft.com/office/2006/metadata/properties" xmlns:ns2="5a4cf644-9ecf-432e-a55e-0aa27ab630e1" xmlns:ns3="9ec8febd-0ba3-45f7-9d52-a47f82028d40" targetNamespace="http://schemas.microsoft.com/office/2006/metadata/properties" ma:root="true" ma:fieldsID="a5b377e3a86b2448cc6def1f59d352b0" ns2:_="" ns3:_="">
    <xsd:import namespace="5a4cf644-9ecf-432e-a55e-0aa27ab630e1"/>
    <xsd:import namespace="9ec8febd-0ba3-45f7-9d52-a47f82028d4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ingHintHash" minOccurs="0"/>
                <xsd:element ref="ns2:SharedWithDetails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4cf644-9ecf-432e-a55e-0aa27ab630e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Hashværdi for deling" ma:internalName="SharingHintHash" ma:readOnly="true">
      <xsd:simpleType>
        <xsd:restriction base="dms:Text"/>
      </xsd:simpleType>
    </xsd:element>
    <xsd:element name="SharedWithDetails" ma:index="10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1" nillable="true" ma:displayName="Sidst delt efter brug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2" nillable="true" ma:displayName="Sidst delt efter tid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c8febd-0ba3-45f7-9d52-a47f82028d4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5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6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7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8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D35AE51-A47F-4A7D-A500-DA092FFEE748}"/>
</file>

<file path=customXml/itemProps2.xml><?xml version="1.0" encoding="utf-8"?>
<ds:datastoreItem xmlns:ds="http://schemas.openxmlformats.org/officeDocument/2006/customXml" ds:itemID="{EEFA3BA8-9728-414A-886A-30DFE817D16B}"/>
</file>

<file path=customXml/itemProps3.xml><?xml version="1.0" encoding="utf-8"?>
<ds:datastoreItem xmlns:ds="http://schemas.openxmlformats.org/officeDocument/2006/customXml" ds:itemID="{8BE9AA43-12FD-4681-B05D-F33F9D5DC0D3}"/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777</Words>
  <Application>Microsoft Office PowerPoint</Application>
  <PresentationFormat>Widescreen</PresentationFormat>
  <Paragraphs>85</Paragraphs>
  <Slides>8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6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8</vt:i4>
      </vt:variant>
    </vt:vector>
  </HeadingPairs>
  <TitlesOfParts>
    <vt:vector size="15" baseType="lpstr">
      <vt:lpstr>Arial</vt:lpstr>
      <vt:lpstr>Calibri</vt:lpstr>
      <vt:lpstr>FreeSerif</vt:lpstr>
      <vt:lpstr>FreeSerifBold</vt:lpstr>
      <vt:lpstr>Times New Roman</vt:lpstr>
      <vt:lpstr>Trebuchet MS</vt:lpstr>
      <vt:lpstr>Berlijn</vt:lpstr>
      <vt:lpstr>Institutional Change for Responsible Innovation</vt:lpstr>
      <vt:lpstr>The Rationale of Open Science</vt:lpstr>
      <vt:lpstr>Open Research and Scholarship: sharing knowledge/data as early as possible with all knowledge actors (Von Schomberg, 2019)</vt:lpstr>
      <vt:lpstr> Towards a new modus operandi for Science:    A necessary, yet insufficient condition for RRI</vt:lpstr>
      <vt:lpstr>Addressing Market-Failure: We are subject of change rather than agent of change</vt:lpstr>
      <vt:lpstr>PowerPoint-præsentation</vt:lpstr>
      <vt:lpstr>PowerPoint-præsentation</vt:lpstr>
      <vt:lpstr>renevonschomberg.wordpress.com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Institutional Change for Responsible Innovation</dc:title>
  <dc:creator>Rene vonschomberg</dc:creator>
  <cp:lastModifiedBy>Frederik Langkjær</cp:lastModifiedBy>
  <cp:revision>6</cp:revision>
  <dcterms:created xsi:type="dcterms:W3CDTF">2020-10-24T15:30:00Z</dcterms:created>
  <dcterms:modified xsi:type="dcterms:W3CDTF">2021-08-02T11:10:02Z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0x010100AB9FA8CD468AF24F8F790BB7A06E8581</vt:lpwstr>
  </property>
</Properties>
</file>